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handoutMasterIdLst>
    <p:handoutMasterId r:id="rId13"/>
  </p:handoutMasterIdLst>
  <p:sldIdLst>
    <p:sldId id="282" r:id="rId2"/>
    <p:sldId id="284" r:id="rId3"/>
    <p:sldId id="286" r:id="rId4"/>
    <p:sldId id="287" r:id="rId5"/>
    <p:sldId id="304" r:id="rId6"/>
    <p:sldId id="279" r:id="rId7"/>
    <p:sldId id="290" r:id="rId8"/>
    <p:sldId id="293" r:id="rId9"/>
    <p:sldId id="280" r:id="rId10"/>
    <p:sldId id="301" r:id="rId11"/>
  </p:sldIdLst>
  <p:sldSz cx="9144000" cy="6858000" type="screen4x3"/>
  <p:notesSz cx="6648450" cy="97742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C36B"/>
    <a:srgbClr val="006699"/>
    <a:srgbClr val="0099CC"/>
    <a:srgbClr val="00CCFF"/>
    <a:srgbClr val="33CCCC"/>
    <a:srgbClr val="0099FF"/>
    <a:srgbClr val="002D86"/>
    <a:srgbClr val="426321"/>
    <a:srgbClr val="002163"/>
    <a:srgbClr val="B0CA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75" autoAdjust="0"/>
  </p:normalViewPr>
  <p:slideViewPr>
    <p:cSldViewPr>
      <p:cViewPr>
        <p:scale>
          <a:sx n="110" d="100"/>
          <a:sy n="110" d="100"/>
        </p:scale>
        <p:origin x="-9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7" d="100"/>
          <a:sy n="77" d="100"/>
        </p:scale>
        <p:origin x="-3342" y="-96"/>
      </p:cViewPr>
      <p:guideLst>
        <p:guide orient="horz" pos="3078"/>
        <p:guide pos="209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881313" cy="48895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sz="quarter" idx="1"/>
          </p:nvPr>
        </p:nvSpPr>
        <p:spPr>
          <a:xfrm>
            <a:off x="3765550" y="0"/>
            <a:ext cx="2881313" cy="488950"/>
          </a:xfrm>
          <a:prstGeom prst="rect">
            <a:avLst/>
          </a:prstGeom>
        </p:spPr>
        <p:txBody>
          <a:bodyPr vert="horz" lIns="91440" tIns="45720" rIns="91440" bIns="45720" rtlCol="0"/>
          <a:lstStyle>
            <a:lvl1pPr algn="r">
              <a:defRPr sz="1200"/>
            </a:lvl1pPr>
          </a:lstStyle>
          <a:p>
            <a:fld id="{6B76984A-B3B6-4807-B397-AA5DAA0A6039}" type="datetimeFigureOut">
              <a:rPr lang="es-ES" smtClean="0"/>
              <a:t>09/10/2018</a:t>
            </a:fld>
            <a:endParaRPr lang="es-ES"/>
          </a:p>
        </p:txBody>
      </p:sp>
      <p:sp>
        <p:nvSpPr>
          <p:cNvPr id="4" name="3 Marcador de pie de página"/>
          <p:cNvSpPr>
            <a:spLocks noGrp="1"/>
          </p:cNvSpPr>
          <p:nvPr>
            <p:ph type="ftr" sz="quarter" idx="2"/>
          </p:nvPr>
        </p:nvSpPr>
        <p:spPr>
          <a:xfrm>
            <a:off x="0" y="9283700"/>
            <a:ext cx="2881313" cy="48895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765550" y="9283700"/>
            <a:ext cx="2881313" cy="488950"/>
          </a:xfrm>
          <a:prstGeom prst="rect">
            <a:avLst/>
          </a:prstGeom>
        </p:spPr>
        <p:txBody>
          <a:bodyPr vert="horz" lIns="91440" tIns="45720" rIns="91440" bIns="45720" rtlCol="0" anchor="b"/>
          <a:lstStyle>
            <a:lvl1pPr algn="r">
              <a:defRPr sz="1200"/>
            </a:lvl1pPr>
          </a:lstStyle>
          <a:p>
            <a:fld id="{9AE6C2B6-7B7B-4D48-B999-CD2A68FEF150}" type="slidenum">
              <a:rPr lang="es-ES" smtClean="0"/>
              <a:t>‹Nº›</a:t>
            </a:fld>
            <a:endParaRPr lang="es-ES"/>
          </a:p>
        </p:txBody>
      </p:sp>
    </p:spTree>
    <p:extLst>
      <p:ext uri="{BB962C8B-B14F-4D97-AF65-F5344CB8AC3E}">
        <p14:creationId xmlns:p14="http://schemas.microsoft.com/office/powerpoint/2010/main" val="34384448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881313" cy="48895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765550" y="0"/>
            <a:ext cx="2881313" cy="488950"/>
          </a:xfrm>
          <a:prstGeom prst="rect">
            <a:avLst/>
          </a:prstGeom>
        </p:spPr>
        <p:txBody>
          <a:bodyPr vert="horz" lIns="91440" tIns="45720" rIns="91440" bIns="45720" rtlCol="0"/>
          <a:lstStyle>
            <a:lvl1pPr algn="r">
              <a:defRPr sz="1200"/>
            </a:lvl1pPr>
          </a:lstStyle>
          <a:p>
            <a:fld id="{4F80F53C-96BE-4B50-ADFB-9349E9342BE1}" type="datetimeFigureOut">
              <a:rPr lang="es-ES" smtClean="0"/>
              <a:t>09/10/2018</a:t>
            </a:fld>
            <a:endParaRPr lang="eu-ES"/>
          </a:p>
        </p:txBody>
      </p:sp>
      <p:sp>
        <p:nvSpPr>
          <p:cNvPr id="4" name="3 Marcador de imagen de diapositiva"/>
          <p:cNvSpPr>
            <a:spLocks noGrp="1" noRot="1" noChangeAspect="1"/>
          </p:cNvSpPr>
          <p:nvPr>
            <p:ph type="sldImg" idx="2"/>
          </p:nvPr>
        </p:nvSpPr>
        <p:spPr>
          <a:xfrm>
            <a:off x="881063" y="733425"/>
            <a:ext cx="4886325" cy="3665538"/>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65163" y="4643438"/>
            <a:ext cx="5318125" cy="4397375"/>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283700"/>
            <a:ext cx="2881313" cy="48895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765550" y="9283700"/>
            <a:ext cx="2881313" cy="488950"/>
          </a:xfrm>
          <a:prstGeom prst="rect">
            <a:avLst/>
          </a:prstGeom>
        </p:spPr>
        <p:txBody>
          <a:bodyPr vert="horz" lIns="91440" tIns="45720" rIns="91440" bIns="45720" rtlCol="0" anchor="b"/>
          <a:lstStyle>
            <a:lvl1pPr algn="r">
              <a:defRPr sz="1200"/>
            </a:lvl1pPr>
          </a:lstStyle>
          <a:p>
            <a:fld id="{6F075C63-5385-43B9-9D2C-E31A190A9222}" type="slidenum">
              <a:rPr lang="es-ES" smtClean="0"/>
              <a:t>‹Nº›</a:t>
            </a:fld>
            <a:endParaRPr lang="eu-ES"/>
          </a:p>
        </p:txBody>
      </p:sp>
    </p:spTree>
    <p:extLst>
      <p:ext uri="{BB962C8B-B14F-4D97-AF65-F5344CB8AC3E}">
        <p14:creationId xmlns:p14="http://schemas.microsoft.com/office/powerpoint/2010/main" val="39062437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6F075C63-5385-43B9-9D2C-E31A190A9222}" type="slidenum">
              <a:rPr lang="es-ES" smtClean="0"/>
              <a:t>3</a:t>
            </a:fld>
            <a:endParaRPr lang="eu-ES"/>
          </a:p>
        </p:txBody>
      </p:sp>
    </p:spTree>
    <p:extLst>
      <p:ext uri="{BB962C8B-B14F-4D97-AF65-F5344CB8AC3E}">
        <p14:creationId xmlns:p14="http://schemas.microsoft.com/office/powerpoint/2010/main" val="1921267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ES" dirty="0"/>
          </a:p>
        </p:txBody>
      </p:sp>
      <p:sp>
        <p:nvSpPr>
          <p:cNvPr id="4" name="3 Marcador de número de diapositiva"/>
          <p:cNvSpPr>
            <a:spLocks noGrp="1"/>
          </p:cNvSpPr>
          <p:nvPr>
            <p:ph type="sldNum" sz="quarter" idx="10"/>
          </p:nvPr>
        </p:nvSpPr>
        <p:spPr/>
        <p:txBody>
          <a:bodyPr/>
          <a:lstStyle/>
          <a:p>
            <a:fld id="{6F075C63-5385-43B9-9D2C-E31A190A9222}" type="slidenum">
              <a:rPr lang="es-ES" smtClean="0"/>
              <a:t>7</a:t>
            </a:fld>
            <a:endParaRPr lang="eu-ES"/>
          </a:p>
        </p:txBody>
      </p:sp>
    </p:spTree>
    <p:extLst>
      <p:ext uri="{BB962C8B-B14F-4D97-AF65-F5344CB8AC3E}">
        <p14:creationId xmlns:p14="http://schemas.microsoft.com/office/powerpoint/2010/main" val="22609918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45106D3A-BB95-434D-9C4D-9AB2A4B07CBC}" type="datetime1">
              <a:rPr lang="es-ES" smtClean="0"/>
              <a:t>09/10/2018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2577681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1277AA64-C4AE-4E1A-91D8-BFAB0364053A}" type="datetime1">
              <a:rPr lang="es-ES" smtClean="0"/>
              <a:t>09/10/2018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3204202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3747D3FC-F390-430E-B40E-825CC890704B}" type="datetime1">
              <a:rPr lang="es-ES" smtClean="0"/>
              <a:t>09/10/2018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3524893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C642957-D983-4EB0-8F69-F874490DF557}" type="datetime1">
              <a:rPr lang="es-ES" smtClean="0"/>
              <a:t>09/10/2018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1520140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9C18801-9AD9-48D4-8A05-FAA4995E4EFB}" type="datetime1">
              <a:rPr lang="es-ES" smtClean="0"/>
              <a:t>09/10/2018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164830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CC723B7-BC86-4EA4-A29D-A78F10C3E79B}" type="datetime1">
              <a:rPr lang="es-ES" smtClean="0"/>
              <a:t>09/10/2018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2566113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C5BCA49-8637-4EA9-985D-8E7AF5654717}" type="datetime1">
              <a:rPr lang="es-ES" smtClean="0"/>
              <a:t>09/10/2018</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322362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3BCCDE5-16E9-48B5-B505-F6C93ACD7A8A}" type="datetime1">
              <a:rPr lang="es-ES" smtClean="0"/>
              <a:t>09/10/2018</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3783317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656F026-2049-4370-B72B-6B00331BE62C}" type="datetime1">
              <a:rPr lang="es-ES" smtClean="0"/>
              <a:t>09/10/2018</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267191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1A8B3A9-7DE1-443B-B56B-61EF40A9F1F3}" type="datetime1">
              <a:rPr lang="es-ES" smtClean="0"/>
              <a:t>09/10/2018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77883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31F4A1A-1ACD-4DE1-91B0-0A72D300E63E}" type="datetime1">
              <a:rPr lang="es-ES" smtClean="0"/>
              <a:t>09/10/2018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FA25257-BB30-4C73-996F-3D6F1594CD55}" type="slidenum">
              <a:rPr lang="es-ES" smtClean="0"/>
              <a:t>‹Nº›</a:t>
            </a:fld>
            <a:endParaRPr lang="es-ES"/>
          </a:p>
        </p:txBody>
      </p:sp>
    </p:spTree>
    <p:extLst>
      <p:ext uri="{BB962C8B-B14F-4D97-AF65-F5344CB8AC3E}">
        <p14:creationId xmlns:p14="http://schemas.microsoft.com/office/powerpoint/2010/main" val="670648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25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BBD0E-A1AA-401C-97C2-2EC9C2FADD71}" type="datetime1">
              <a:rPr lang="es-ES" smtClean="0"/>
              <a:t>09/10/2018</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25257-BB30-4C73-996F-3D6F1594CD55}" type="slidenum">
              <a:rPr lang="es-ES" smtClean="0"/>
              <a:t>‹Nº›</a:t>
            </a:fld>
            <a:endParaRPr lang="es-ES"/>
          </a:p>
        </p:txBody>
      </p:sp>
    </p:spTree>
    <p:extLst>
      <p:ext uri="{BB962C8B-B14F-4D97-AF65-F5344CB8AC3E}">
        <p14:creationId xmlns:p14="http://schemas.microsoft.com/office/powerpoint/2010/main" val="64425797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1.wmf"/><Relationship Id="rId7" Type="http://schemas.microsoft.com/office/2007/relationships/hdphoto" Target="../media/hdphoto2.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wmf"/><Relationship Id="rId7" Type="http://schemas.microsoft.com/office/2007/relationships/hdphoto" Target="../media/hdphoto2.wdp"/><Relationship Id="rId2" Type="http://schemas.openxmlformats.org/officeDocument/2006/relationships/image" Target="../media/image5.gif"/><Relationship Id="rId1" Type="http://schemas.openxmlformats.org/officeDocument/2006/relationships/slideLayout" Target="../slideLayouts/slideLayout1.xml"/><Relationship Id="rId6" Type="http://schemas.openxmlformats.org/officeDocument/2006/relationships/image" Target="../media/image3.jpeg"/><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7.gi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9.gif"/><Relationship Id="rId7"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10" Type="http://schemas.openxmlformats.org/officeDocument/2006/relationships/image" Target="../media/image5.gif"/><Relationship Id="rId4" Type="http://schemas.openxmlformats.org/officeDocument/2006/relationships/image" Target="../media/image1.wmf"/><Relationship Id="rId9"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wmf"/><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3.jpe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611560" y="370414"/>
            <a:ext cx="8280920" cy="6226938"/>
            <a:chOff x="874153" y="751173"/>
            <a:chExt cx="7860052"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57200"/>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a:solidFill>
                    <a:schemeClr val="bg1"/>
                  </a:solidFill>
                  <a:latin typeface="Calibri" pitchFamily="34" charset="0"/>
                </a:rPr>
                <a:t>Diru-laguntza jaso dezaketen jarduerak </a:t>
              </a: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820704" y="4869160"/>
              <a:ext cx="913501" cy="1630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8 Rectángulo redondeado"/>
          <p:cNvSpPr/>
          <p:nvPr/>
        </p:nvSpPr>
        <p:spPr>
          <a:xfrm>
            <a:off x="1140135" y="1519049"/>
            <a:ext cx="7482306" cy="360040"/>
          </a:xfrm>
          <a:prstGeom prst="roundRect">
            <a:avLst/>
          </a:prstGeom>
          <a:solidFill>
            <a:schemeClr val="accent3">
              <a:lumMod val="40000"/>
              <a:lumOff val="60000"/>
            </a:schemeClr>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8"/>
              </a:buBlip>
            </a:pPr>
            <a:r>
              <a:rPr lang="eu-ES" b="1" dirty="0" smtClean="0">
                <a:solidFill>
                  <a:schemeClr val="tx1"/>
                </a:solidFill>
              </a:rPr>
              <a:t>Kontratu mugagabeak edo praktikaldikoak </a:t>
            </a:r>
            <a:endParaRPr lang="eu-ES" b="1" dirty="0">
              <a:solidFill>
                <a:schemeClr val="tx1"/>
              </a:solidFill>
            </a:endParaRPr>
          </a:p>
        </p:txBody>
      </p:sp>
      <p:sp>
        <p:nvSpPr>
          <p:cNvPr id="3" name="2 CuadroTexto"/>
          <p:cNvSpPr txBox="1"/>
          <p:nvPr/>
        </p:nvSpPr>
        <p:spPr>
          <a:xfrm>
            <a:off x="1028813" y="4581128"/>
            <a:ext cx="878891" cy="369332"/>
          </a:xfrm>
          <a:prstGeom prst="rect">
            <a:avLst/>
          </a:prstGeom>
          <a:noFill/>
        </p:spPr>
        <p:txBody>
          <a:bodyPr wrap="square" rtlCol="0">
            <a:spAutoFit/>
          </a:bodyPr>
          <a:lstStyle/>
          <a:p>
            <a:endParaRPr lang="es-ES" dirty="0"/>
          </a:p>
        </p:txBody>
      </p:sp>
      <p:sp>
        <p:nvSpPr>
          <p:cNvPr id="12" name="11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3" name="12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6" name="5 Rectángulo"/>
          <p:cNvSpPr/>
          <p:nvPr/>
        </p:nvSpPr>
        <p:spPr>
          <a:xfrm>
            <a:off x="1058958" y="1951380"/>
            <a:ext cx="7525676" cy="3277820"/>
          </a:xfrm>
          <a:prstGeom prst="rect">
            <a:avLst/>
          </a:prstGeom>
        </p:spPr>
        <p:txBody>
          <a:bodyPr wrap="square">
            <a:spAutoFit/>
          </a:bodyPr>
          <a:lstStyle/>
          <a:p>
            <a:pPr marL="285750" lvl="0" indent="-285750" algn="just">
              <a:buFont typeface="Arial" panose="020B0604020202020204" pitchFamily="34" charset="0"/>
              <a:buChar char="•"/>
            </a:pPr>
            <a:r>
              <a:rPr lang="eu-ES" sz="1400" dirty="0"/>
              <a:t>EAEn dauden lan-zentroetako lanpostuetan jarduteko lan-kontratu mugagabeak edo gutxienez 6 hilabeteko iraupena duten praktikaldiko kontratuak izatea eta Lanbide-Euskal Enplegu Zerbitzuan enplegu-eskatzaile gisa izena emanda dauden langabe gazteei eginak izatea.</a:t>
            </a:r>
          </a:p>
          <a:p>
            <a:pPr marL="285750" lvl="0" indent="-285750" algn="just">
              <a:buFont typeface="Arial" panose="020B0604020202020204" pitchFamily="34" charset="0"/>
              <a:buChar char="•"/>
            </a:pPr>
            <a:r>
              <a:rPr lang="eu-ES" sz="1400" b="1" dirty="0"/>
              <a:t>Beranduenez 2018ko urriaren 31n</a:t>
            </a:r>
            <a:r>
              <a:rPr lang="eu-ES" sz="1400" dirty="0"/>
              <a:t> hastea.</a:t>
            </a:r>
          </a:p>
          <a:p>
            <a:pPr marL="285750" lvl="0" indent="-285750" algn="just">
              <a:buFont typeface="Arial" panose="020B0604020202020204" pitchFamily="34" charset="0"/>
              <a:buChar char="•"/>
            </a:pPr>
            <a:r>
              <a:rPr lang="eu-ES" sz="1400" dirty="0"/>
              <a:t>Lanaldi osokoak edo partzialekoak izatea (inoiz ez ezarritako lanaldiaren % 70etik beherakoak).</a:t>
            </a:r>
          </a:p>
          <a:p>
            <a:pPr marL="285750" indent="-285750" algn="just">
              <a:buFont typeface="Arial" panose="020B0604020202020204" pitchFamily="34" charset="0"/>
              <a:buChar char="•"/>
            </a:pPr>
            <a:r>
              <a:rPr lang="eu-ES" sz="1400" dirty="0"/>
              <a:t>Lanpostuak kontratatutako pertsonaren ikasketa- edo prestakuntza-mailari egokituta egotea.</a:t>
            </a:r>
          </a:p>
          <a:p>
            <a:pPr marL="285750" lvl="0" indent="-285750" algn="just">
              <a:buFont typeface="Arial" panose="020B0604020202020204" pitchFamily="34" charset="0"/>
              <a:buChar char="•"/>
            </a:pPr>
            <a:r>
              <a:rPr lang="eu-ES" sz="1400" dirty="0"/>
              <a:t>Idatziz formalizatzea eta datu hauek adieraztea: titulazioa, hasiera- eta bukaera-data, iraupena, lanaldia eta lanpostua. Kontratuek, gainera, Lehen Aukera programa aipatu behar dute, eta, hala badagokio, baita kontratua zer eskaintzatatik eratorritakoa den ere. </a:t>
            </a:r>
          </a:p>
          <a:p>
            <a:pPr marL="285750" indent="-285750" algn="just">
              <a:buFont typeface="Arial" panose="020B0604020202020204" pitchFamily="34" charset="0"/>
              <a:buChar char="•"/>
            </a:pPr>
            <a:r>
              <a:rPr lang="eu-ES" sz="1400" b="1" dirty="0"/>
              <a:t>Enplegu-sorrera garbia</a:t>
            </a:r>
            <a:r>
              <a:rPr lang="eu-ES" sz="1400" dirty="0"/>
              <a:t> ekarri behar dute berekin, kontratatutako langilea edo langileak Euskal Autonomia Erkidegoko lan-zentroan edo lan-zentroetan lanean hasi aurreko 6 hilabeteetan enpresak batez beste duen langile kopuruarekiko. Kontratazioaren egunean, kontratu berri horrekin enpresako langileen batezbestekoa igoko da.</a:t>
            </a:r>
          </a:p>
          <a:p>
            <a:pPr marL="628650" algn="just"/>
            <a:endParaRPr lang="eu-ES" sz="1100" i="1" dirty="0"/>
          </a:p>
        </p:txBody>
      </p:sp>
      <p:sp>
        <p:nvSpPr>
          <p:cNvPr id="11" name="10 Rectángulo"/>
          <p:cNvSpPr/>
          <p:nvPr/>
        </p:nvSpPr>
        <p:spPr>
          <a:xfrm>
            <a:off x="1619672" y="5229200"/>
            <a:ext cx="6120680" cy="553998"/>
          </a:xfrm>
          <a:prstGeom prst="rect">
            <a:avLst/>
          </a:prstGeom>
        </p:spPr>
        <p:txBody>
          <a:bodyPr wrap="square">
            <a:spAutoFit/>
          </a:bodyPr>
          <a:lstStyle/>
          <a:p>
            <a:pPr marL="268288" indent="266700" algn="just"/>
            <a:r>
              <a:rPr lang="eu-ES" sz="1000" b="1" i="1" dirty="0"/>
              <a:t>Azken baldintza hori ez da kontuan hartuko kontratuak arrazoi hauengatik amaitu badira: bidezko diziplinazko kaleratzea, dimisioa, desgaitasuna, adinagatik erretiroa hartzea, lan-denbora borondatez murriztea, langileen ezintasun iraunkor osoa, absolutua edo baliaezintasun handia.</a:t>
            </a:r>
          </a:p>
        </p:txBody>
      </p:sp>
      <p:sp>
        <p:nvSpPr>
          <p:cNvPr id="18" name="17 Rectángulo redondeado"/>
          <p:cNvSpPr/>
          <p:nvPr/>
        </p:nvSpPr>
        <p:spPr>
          <a:xfrm>
            <a:off x="1140135" y="1030058"/>
            <a:ext cx="1535138" cy="360040"/>
          </a:xfrm>
          <a:prstGeom prst="roundRect">
            <a:avLst/>
          </a:prstGeom>
          <a:solidFill>
            <a:srgbClr val="A6C36B"/>
          </a:solidFill>
          <a:ln/>
        </p:spPr>
        <p:style>
          <a:lnRef idx="1">
            <a:schemeClr val="accent1"/>
          </a:lnRef>
          <a:fillRef idx="2">
            <a:schemeClr val="accent1"/>
          </a:fillRef>
          <a:effectRef idx="1">
            <a:schemeClr val="accent1"/>
          </a:effectRef>
          <a:fontRef idx="minor">
            <a:schemeClr val="dk1"/>
          </a:fontRef>
        </p:style>
        <p:txBody>
          <a:bodyPr rtlCol="0" anchor="ctr"/>
          <a:lstStyle/>
          <a:p>
            <a:pPr marL="285750" indent="-285750">
              <a:buBlip>
                <a:blip r:embed="rId8"/>
              </a:buBlip>
            </a:pPr>
            <a:r>
              <a:rPr lang="eu-ES" b="1" dirty="0" smtClean="0">
                <a:solidFill>
                  <a:schemeClr val="tx1"/>
                </a:solidFill>
              </a:rPr>
              <a:t>ENPRESAK</a:t>
            </a:r>
            <a:endParaRPr lang="eu-ES" b="1" dirty="0">
              <a:solidFill>
                <a:schemeClr val="tx1"/>
              </a:solidFill>
            </a:endParaRPr>
          </a:p>
        </p:txBody>
      </p:sp>
      <p:sp>
        <p:nvSpPr>
          <p:cNvPr id="7" name="6 Marcador de número de diapositiva"/>
          <p:cNvSpPr>
            <a:spLocks noGrp="1"/>
          </p:cNvSpPr>
          <p:nvPr>
            <p:ph type="sldNum" sz="quarter" idx="12"/>
          </p:nvPr>
        </p:nvSpPr>
        <p:spPr/>
        <p:txBody>
          <a:bodyPr/>
          <a:lstStyle/>
          <a:p>
            <a:fld id="{5FA25257-BB30-4C73-996F-3D6F1594CD55}" type="slidenum">
              <a:rPr lang="es-ES" smtClean="0"/>
              <a:t>1</a:t>
            </a:fld>
            <a:endParaRPr lang="es-ES"/>
          </a:p>
        </p:txBody>
      </p:sp>
    </p:spTree>
    <p:extLst>
      <p:ext uri="{BB962C8B-B14F-4D97-AF65-F5344CB8AC3E}">
        <p14:creationId xmlns:p14="http://schemas.microsoft.com/office/powerpoint/2010/main" val="39429949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251521" y="188641"/>
            <a:ext cx="8482686" cy="6320520"/>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61665"/>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0"/>
              <a:r>
                <a:rPr lang="eu-ES" sz="2400" b="1" dirty="0">
                  <a:solidFill>
                    <a:schemeClr val="bg1"/>
                  </a:solidFill>
                  <a:latin typeface="+mn-lt"/>
                </a:rPr>
                <a:t>Enpresa onuradunen obligazioak </a:t>
              </a: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820705" y="4509119"/>
              <a:ext cx="913501" cy="1990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7 CuadroTexto"/>
          <p:cNvSpPr txBox="1"/>
          <p:nvPr/>
        </p:nvSpPr>
        <p:spPr>
          <a:xfrm>
            <a:off x="467543" y="903040"/>
            <a:ext cx="7280799" cy="4816703"/>
          </a:xfrm>
          <a:prstGeom prst="rect">
            <a:avLst/>
          </a:prstGeom>
          <a:noFill/>
        </p:spPr>
        <p:txBody>
          <a:bodyPr wrap="square" rtlCol="0">
            <a:spAutoFit/>
          </a:bodyPr>
          <a:lstStyle/>
          <a:p>
            <a:pPr marL="406400" indent="-228600" algn="just">
              <a:buAutoNum type="alphaLcParenR" startAt="10"/>
            </a:pPr>
            <a:r>
              <a:rPr lang="eu-ES" sz="1100" dirty="0" smtClean="0"/>
              <a:t>Euskal Autonomia Erkidegoko Administrazio Orokorrak eta haren organismo autonomoek, zuzenbide pribatuko erakunde publikoek eta sozietate publikoek emandako izaera bereko laguntzen edo diru-laguntzen esparruan hasi, eta oraindik izapidetzen ari den edozein itzultze- edo zehapen-prozedura jakinaraztea Lanbide-Euskal Enplegu Zerbitzuari.</a:t>
            </a:r>
          </a:p>
          <a:p>
            <a:pPr marL="406400" indent="-228600" algn="just">
              <a:buAutoNum type="alphaLcParenR" startAt="10"/>
            </a:pPr>
            <a:r>
              <a:rPr lang="eu-ES" sz="1100" dirty="0" smtClean="0"/>
              <a:t> 2014-2020rako Gazte Enplegurako Programa Operatiboaren edo 2014-2020ko EGF Programa Operatiboaren esparruan, deialdi honen babesean diruz lagundutako komunikazio-, zabaltze-, edo argitalpen-material eta ekintza guztietan, Lanbide-Euskal Enplegu Zerbitzuak eta Europako Gizarte Funtsak elkarrekin finantzatu dituztela adieraztea. Enpresa onuradunen zerrenda Europako Parlamentuaren eta Kontseiluaren 2013ko abenduaren 17ko (EB) 1303/2013 Erregelamenduaren 115. artikuluan adierazitako zerrenda publikoan jasoko da.</a:t>
            </a:r>
          </a:p>
          <a:p>
            <a:pPr marL="406400" indent="-228600" algn="just">
              <a:buAutoNum type="alphaLcParenR" startAt="10"/>
            </a:pPr>
            <a:r>
              <a:rPr lang="eu-ES" sz="1100" dirty="0" smtClean="0"/>
              <a:t>Emakumeen eta gizonen arteko tratu- eta aukera-berdintasunari buruzko obligazioak: </a:t>
            </a:r>
          </a:p>
          <a:p>
            <a:pPr marL="628650" indent="-87313"/>
            <a:r>
              <a:rPr lang="eu-ES" sz="1100" dirty="0" smtClean="0"/>
              <a:t>- Probetan edo elkarrizketetan eta lanpostuetarako hautaketak egitean tratu- eta aukera-berdintasunaren eta emakumeen eta gizonen arteko diskriminazio ezaren printzipioa aplikatzen dela bermatzea. </a:t>
            </a:r>
          </a:p>
          <a:p>
            <a:pPr marL="628650" indent="-87313"/>
            <a:endParaRPr lang="eu-ES" sz="1100" dirty="0" smtClean="0"/>
          </a:p>
          <a:p>
            <a:pPr marL="628650" indent="-87313"/>
            <a:endParaRPr lang="eu-ES" sz="1100" dirty="0"/>
          </a:p>
          <a:p>
            <a:pPr marL="628650" indent="-87313"/>
            <a:endParaRPr lang="eu-ES" sz="1100" dirty="0" smtClean="0"/>
          </a:p>
          <a:p>
            <a:pPr marL="628650" indent="-87313"/>
            <a:r>
              <a:rPr lang="eu-ES" dirty="0" smtClean="0"/>
              <a:t> </a:t>
            </a:r>
          </a:p>
          <a:p>
            <a:endParaRPr lang="eu-ES" sz="1100" dirty="0"/>
          </a:p>
          <a:p>
            <a:pPr marL="177800" algn="just"/>
            <a:endParaRPr lang="eu-ES" sz="1100" dirty="0" smtClean="0"/>
          </a:p>
          <a:p>
            <a:pPr marL="177800" algn="just"/>
            <a:r>
              <a:rPr lang="eu-ES" sz="1100" dirty="0" smtClean="0"/>
              <a:t>Kontratatutako pertsonen adostasuna lortzea, haien datuak Lanbide-Euskal Enplegu Zerbitzuaren eskura jartzeko, eskatutako diru-laguntza kudeatzeko soil-soilik, eta deialdi honen 24. artikuluan xedatutako edukiaren berri ematea kontratatuei. </a:t>
            </a:r>
          </a:p>
          <a:p>
            <a:pPr marL="177800" algn="just"/>
            <a:endParaRPr lang="eu-ES" sz="1100" dirty="0"/>
          </a:p>
          <a:p>
            <a:r>
              <a:rPr lang="eu-ES" sz="1100" b="1" dirty="0"/>
              <a:t>2.– </a:t>
            </a:r>
            <a:r>
              <a:rPr lang="eu-ES" sz="1100" dirty="0"/>
              <a:t>Era berean, praktikaldiko kontratu bat amaitzean bete beharko den obligazio espezifiko gisa, enpresak ziurtagiri bat egin behar dio langileari. Hor, honako hauek jaso behar dira, gutxienez: </a:t>
            </a:r>
          </a:p>
          <a:p>
            <a:pPr marL="541338"/>
            <a:r>
              <a:rPr lang="eu-ES" sz="1100" dirty="0"/>
              <a:t>– Kontratuaren iraupena. </a:t>
            </a:r>
          </a:p>
          <a:p>
            <a:pPr marL="541338"/>
            <a:r>
              <a:rPr lang="eu-ES" sz="1100" dirty="0"/>
              <a:t>– Betetako lanpostuak, eta bakoitzean egindako zeregin nagusiak. </a:t>
            </a:r>
          </a:p>
          <a:p>
            <a:endParaRPr lang="eu-ES" sz="1000" dirty="0"/>
          </a:p>
        </p:txBody>
      </p:sp>
      <p:sp>
        <p:nvSpPr>
          <p:cNvPr id="9" name="8 Rectángulo redondeado"/>
          <p:cNvSpPr/>
          <p:nvPr/>
        </p:nvSpPr>
        <p:spPr>
          <a:xfrm rot="10800000" flipV="1">
            <a:off x="928219" y="3281392"/>
            <a:ext cx="6336704" cy="623181"/>
          </a:xfrm>
          <a:prstGeom prst="roundRect">
            <a:avLst>
              <a:gd name="adj" fmla="val 23085"/>
            </a:avLst>
          </a:prstGeom>
          <a:solidFill>
            <a:schemeClr val="accent1">
              <a:lumMod val="20000"/>
              <a:lumOff val="80000"/>
            </a:schemeClr>
          </a:solidFill>
          <a:ln>
            <a:solidFill>
              <a:schemeClr val="accent1">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u-ES" sz="900" b="1" i="1" dirty="0" smtClean="0">
                <a:solidFill>
                  <a:schemeClr val="tx1"/>
                </a:solidFill>
              </a:rPr>
              <a:t>Dokumentazio, publizitate, irudi eta material guztietan sexismorik gabeko hizkera erabili behar da, emakumeen kontrako bereizkeria edo estereotipo sexistak bultzatzen dituzten irudiak saihestu behar dira, eta berdintasunaren aldeko irudiak sustatu behar dira, presentzia orekatua, aniztasuna, erantzukidetasuna eta rol eta genero-identitate pluraltasuna sustatzen dutenak.</a:t>
            </a:r>
            <a:endParaRPr lang="eu-ES" sz="900" b="1" i="1" dirty="0">
              <a:solidFill>
                <a:schemeClr val="tx1"/>
              </a:solidFill>
            </a:endParaRPr>
          </a:p>
        </p:txBody>
      </p:sp>
      <p:sp>
        <p:nvSpPr>
          <p:cNvPr id="10" name="9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1" name="10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Marcador de número de diapositiva"/>
          <p:cNvSpPr>
            <a:spLocks noGrp="1"/>
          </p:cNvSpPr>
          <p:nvPr>
            <p:ph type="sldNum" sz="quarter" idx="12"/>
          </p:nvPr>
        </p:nvSpPr>
        <p:spPr/>
        <p:txBody>
          <a:bodyPr/>
          <a:lstStyle/>
          <a:p>
            <a:fld id="{5FA25257-BB30-4C73-996F-3D6F1594CD55}" type="slidenum">
              <a:rPr lang="es-ES" smtClean="0"/>
              <a:t>10</a:t>
            </a:fld>
            <a:endParaRPr lang="es-ES"/>
          </a:p>
        </p:txBody>
      </p:sp>
    </p:spTree>
    <p:extLst>
      <p:ext uri="{BB962C8B-B14F-4D97-AF65-F5344CB8AC3E}">
        <p14:creationId xmlns:p14="http://schemas.microsoft.com/office/powerpoint/2010/main" val="98912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95537" y="404663"/>
            <a:ext cx="8338670" cy="6104497"/>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57200"/>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a:solidFill>
                    <a:schemeClr val="bg1"/>
                  </a:solidFill>
                  <a:latin typeface="Calibri" pitchFamily="34" charset="0"/>
                </a:rPr>
                <a:t>Diru-laguntza jaso dezaketen jarduerak </a:t>
              </a: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820705" y="4509119"/>
              <a:ext cx="913501" cy="1990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8 Rectángulo redondeado"/>
          <p:cNvSpPr/>
          <p:nvPr/>
        </p:nvSpPr>
        <p:spPr>
          <a:xfrm>
            <a:off x="1123801" y="1052736"/>
            <a:ext cx="7499095" cy="360040"/>
          </a:xfrm>
          <a:prstGeom prst="roundRect">
            <a:avLst/>
          </a:prstGeom>
          <a:solidFill>
            <a:schemeClr val="accent3">
              <a:lumMod val="40000"/>
              <a:lumOff val="60000"/>
            </a:schemeClr>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8"/>
              </a:buBlip>
            </a:pPr>
            <a:r>
              <a:rPr lang="eu-ES" b="1" dirty="0">
                <a:solidFill>
                  <a:schemeClr val="tx1"/>
                </a:solidFill>
              </a:rPr>
              <a:t>KONTRATU MUGAGABEAK EDO PRAKTIKALDIKOAK</a:t>
            </a:r>
          </a:p>
        </p:txBody>
      </p:sp>
      <p:sp>
        <p:nvSpPr>
          <p:cNvPr id="10" name="9 Rectángulo redondeado"/>
          <p:cNvSpPr/>
          <p:nvPr/>
        </p:nvSpPr>
        <p:spPr>
          <a:xfrm>
            <a:off x="1835695" y="5218132"/>
            <a:ext cx="5616625" cy="451447"/>
          </a:xfrm>
          <a:prstGeom prst="roundRect">
            <a:avLst/>
          </a:prstGeom>
          <a:solidFill>
            <a:schemeClr val="accent1">
              <a:lumMod val="20000"/>
              <a:lumOff val="80000"/>
            </a:schemeClr>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just"/>
            <a:r>
              <a:rPr lang="eu-ES" sz="1400" b="1" i="1" dirty="0">
                <a:solidFill>
                  <a:schemeClr val="tx1"/>
                </a:solidFill>
              </a:rPr>
              <a:t>Edonola ere, kontratazioek bat etorri beharko dute Langileen Estatutuko eta aplika daitekeen gainerako araudiko aurreikuspenekin.</a:t>
            </a:r>
          </a:p>
        </p:txBody>
      </p:sp>
      <p:sp>
        <p:nvSpPr>
          <p:cNvPr id="11" name="10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2" name="11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Rectángulo"/>
          <p:cNvSpPr/>
          <p:nvPr/>
        </p:nvSpPr>
        <p:spPr>
          <a:xfrm>
            <a:off x="1073757" y="1628800"/>
            <a:ext cx="7456671" cy="1169551"/>
          </a:xfrm>
          <a:prstGeom prst="rect">
            <a:avLst/>
          </a:prstGeom>
        </p:spPr>
        <p:txBody>
          <a:bodyPr wrap="square">
            <a:spAutoFit/>
          </a:bodyPr>
          <a:lstStyle/>
          <a:p>
            <a:pPr marL="285750" indent="-285750" algn="just">
              <a:buFont typeface="Arial" panose="020B0604020202020204" pitchFamily="34" charset="0"/>
              <a:buChar char="•"/>
            </a:pPr>
            <a:r>
              <a:rPr lang="eu-ES" sz="1400" dirty="0" smtClean="0"/>
              <a:t>Senidetasunik eza 3.4a) artikuluaren arabera.</a:t>
            </a:r>
          </a:p>
          <a:p>
            <a:pPr marL="285750" lvl="0" indent="-285750" algn="just">
              <a:buFont typeface="Arial" panose="020B0604020202020204" pitchFamily="34" charset="0"/>
              <a:buChar char="•"/>
            </a:pPr>
            <a:r>
              <a:rPr lang="eu-ES" sz="1400" dirty="0"/>
              <a:t>Lanbide-Euskal Enplegu Zerbitzuak egindako edozein deialditako diru-laguntzen helburu diren edo deialdi horien esparruan diruz lagunduta dauden jarduerei lotu gabeak izatea.</a:t>
            </a:r>
          </a:p>
          <a:p>
            <a:pPr marL="285750" lvl="0" indent="-285750" algn="just">
              <a:buFont typeface="Arial" panose="020B0604020202020204" pitchFamily="34" charset="0"/>
              <a:buChar char="•"/>
            </a:pPr>
            <a:r>
              <a:rPr lang="eu-ES" sz="1400" dirty="0"/>
              <a:t>Urteko ordainsari garbia kontratuan adieraziko da, eta deialdiko 3.2c) artikuluan ezartzen diren gutxienekoen araberakoa izan beharko du.</a:t>
            </a:r>
          </a:p>
        </p:txBody>
      </p:sp>
      <p:graphicFrame>
        <p:nvGraphicFramePr>
          <p:cNvPr id="14" name="13 Tabla"/>
          <p:cNvGraphicFramePr>
            <a:graphicFrameLocks noGrp="1"/>
          </p:cNvGraphicFramePr>
          <p:nvPr>
            <p:extLst>
              <p:ext uri="{D42A27DB-BD31-4B8C-83A1-F6EECF244321}">
                <p14:modId xmlns:p14="http://schemas.microsoft.com/office/powerpoint/2010/main" val="1285721869"/>
              </p:ext>
            </p:extLst>
          </p:nvPr>
        </p:nvGraphicFramePr>
        <p:xfrm>
          <a:off x="1835695" y="2924944"/>
          <a:ext cx="5614670" cy="2276348"/>
        </p:xfrm>
        <a:graphic>
          <a:graphicData uri="http://schemas.openxmlformats.org/drawingml/2006/table">
            <a:tbl>
              <a:tblPr firstRow="1" bandRow="1">
                <a:tableStyleId>{5C22544A-7EE6-4342-B048-85BDC9FD1C3A}</a:tableStyleId>
              </a:tblPr>
              <a:tblGrid>
                <a:gridCol w="3446565"/>
                <a:gridCol w="2168105"/>
              </a:tblGrid>
              <a:tr h="352425">
                <a:tc rowSpan="2">
                  <a:txBody>
                    <a:bodyPr/>
                    <a:lstStyle/>
                    <a:p>
                      <a:pPr indent="140335" algn="just">
                        <a:lnSpc>
                          <a:spcPct val="115000"/>
                        </a:lnSpc>
                        <a:spcAft>
                          <a:spcPts val="0"/>
                        </a:spcAft>
                      </a:pPr>
                      <a:r>
                        <a:rPr lang="es-ES_tradnl" sz="1100" dirty="0">
                          <a:effectLst/>
                        </a:rPr>
                        <a:t>Titulazio akademikoa</a:t>
                      </a:r>
                      <a:endParaRPr lang="eu-ES" sz="1200" dirty="0">
                        <a:effectLst/>
                        <a:latin typeface="Times New Roman"/>
                        <a:ea typeface="Times New Roman"/>
                      </a:endParaRPr>
                    </a:p>
                  </a:txBody>
                  <a:tcPr marL="44450" marR="44450" marT="0" marB="0" anchor="ctr"/>
                </a:tc>
                <a:tc>
                  <a:txBody>
                    <a:bodyPr/>
                    <a:lstStyle/>
                    <a:p>
                      <a:pPr algn="ctr">
                        <a:lnSpc>
                          <a:spcPct val="115000"/>
                        </a:lnSpc>
                        <a:spcAft>
                          <a:spcPts val="0"/>
                        </a:spcAft>
                      </a:pPr>
                      <a:r>
                        <a:rPr lang="es-ES_tradnl" sz="1100">
                          <a:effectLst/>
                        </a:rPr>
                        <a:t>Urteko gutxieneko ordainsari gordina</a:t>
                      </a:r>
                      <a:endParaRPr lang="eu-ES" sz="1200">
                        <a:effectLst/>
                        <a:latin typeface="Times New Roman"/>
                        <a:ea typeface="Times New Roman"/>
                      </a:endParaRPr>
                    </a:p>
                  </a:txBody>
                  <a:tcPr marL="44450" marR="44450" marT="0" marB="0" anchor="ctr"/>
                </a:tc>
              </a:tr>
              <a:tr h="200025">
                <a:tc vMerge="1">
                  <a:txBody>
                    <a:bodyPr/>
                    <a:lstStyle/>
                    <a:p>
                      <a:endParaRPr lang="es-ES"/>
                    </a:p>
                  </a:txBody>
                  <a:tcPr/>
                </a:tc>
                <a:tc>
                  <a:txBody>
                    <a:bodyPr/>
                    <a:lstStyle/>
                    <a:p>
                      <a:pPr algn="ctr">
                        <a:lnSpc>
                          <a:spcPct val="115000"/>
                        </a:lnSpc>
                        <a:spcAft>
                          <a:spcPts val="0"/>
                        </a:spcAft>
                      </a:pPr>
                      <a:r>
                        <a:rPr lang="es-ES_tradnl" sz="1100">
                          <a:effectLst/>
                        </a:rPr>
                        <a:t>(aparteko ordainsariak barne)</a:t>
                      </a:r>
                      <a:endParaRPr lang="eu-ES" sz="1200">
                        <a:effectLst/>
                        <a:latin typeface="Times New Roman"/>
                        <a:ea typeface="Times New Roman"/>
                      </a:endParaRPr>
                    </a:p>
                  </a:txBody>
                  <a:tcPr marL="44450" marR="44450" marT="0" marB="0" anchor="ctr"/>
                </a:tc>
              </a:tr>
              <a:tr h="209550">
                <a:tc>
                  <a:txBody>
                    <a:bodyPr/>
                    <a:lstStyle/>
                    <a:p>
                      <a:pPr marL="41275" algn="just">
                        <a:lnSpc>
                          <a:spcPct val="115000"/>
                        </a:lnSpc>
                        <a:spcAft>
                          <a:spcPts val="0"/>
                        </a:spcAft>
                      </a:pPr>
                      <a:r>
                        <a:rPr lang="es-ES_tradnl" sz="1100" b="1" dirty="0">
                          <a:effectLst/>
                        </a:rPr>
                        <a:t>Lizentzia, ingeniaritza, arkitektura edo masterra (Bolonia plana).</a:t>
                      </a:r>
                      <a:endParaRPr lang="eu-ES" sz="1200" b="1" dirty="0">
                        <a:effectLst/>
                        <a:latin typeface="Times New Roman"/>
                        <a:ea typeface="Times New Roman"/>
                      </a:endParaRPr>
                    </a:p>
                  </a:txBody>
                  <a:tcPr marL="44450" marR="44450" marT="0" marB="0" anchor="ctr"/>
                </a:tc>
                <a:tc>
                  <a:txBody>
                    <a:bodyPr/>
                    <a:lstStyle/>
                    <a:p>
                      <a:pPr algn="ctr">
                        <a:lnSpc>
                          <a:spcPct val="115000"/>
                        </a:lnSpc>
                        <a:spcAft>
                          <a:spcPts val="0"/>
                        </a:spcAft>
                      </a:pPr>
                      <a:r>
                        <a:rPr lang="es-ES_tradnl" sz="1100" b="1" dirty="0">
                          <a:effectLst/>
                        </a:rPr>
                        <a:t>18.000,00 €</a:t>
                      </a:r>
                      <a:endParaRPr lang="eu-ES" sz="1200" b="1" dirty="0">
                        <a:effectLst/>
                        <a:latin typeface="Times New Roman"/>
                        <a:ea typeface="Times New Roman"/>
                      </a:endParaRPr>
                    </a:p>
                  </a:txBody>
                  <a:tcPr marL="44450" marR="44450" marT="0" marB="0" anchor="ctr"/>
                </a:tc>
              </a:tr>
              <a:tr h="200025">
                <a:tc>
                  <a:txBody>
                    <a:bodyPr/>
                    <a:lstStyle/>
                    <a:p>
                      <a:pPr marL="41275" marR="0" indent="0" algn="just" defTabSz="914400" rtl="0" eaLnBrk="1" fontAlgn="auto" latinLnBrk="0" hangingPunct="1">
                        <a:lnSpc>
                          <a:spcPct val="115000"/>
                        </a:lnSpc>
                        <a:spcBef>
                          <a:spcPts val="0"/>
                        </a:spcBef>
                        <a:spcAft>
                          <a:spcPts val="0"/>
                        </a:spcAft>
                        <a:buClrTx/>
                        <a:buSzTx/>
                        <a:buFontTx/>
                        <a:buNone/>
                        <a:tabLst/>
                        <a:defRPr/>
                      </a:pPr>
                      <a:r>
                        <a:rPr lang="es-ES_tradnl" sz="1100" b="1" dirty="0" err="1">
                          <a:effectLst/>
                        </a:rPr>
                        <a:t>Unibertsitate</a:t>
                      </a:r>
                      <a:r>
                        <a:rPr lang="es-ES_tradnl" sz="1100" b="1" dirty="0">
                          <a:effectLst/>
                        </a:rPr>
                        <a:t>-diploma, </a:t>
                      </a:r>
                      <a:r>
                        <a:rPr lang="es-ES_tradnl" sz="1100" b="1" dirty="0" err="1">
                          <a:effectLst/>
                        </a:rPr>
                        <a:t>ingeniaritza</a:t>
                      </a:r>
                      <a:r>
                        <a:rPr lang="es-ES_tradnl" sz="1100" b="1" dirty="0">
                          <a:effectLst/>
                        </a:rPr>
                        <a:t> </a:t>
                      </a:r>
                      <a:r>
                        <a:rPr lang="es-ES_tradnl" sz="1100" b="1" dirty="0" err="1">
                          <a:effectLst/>
                        </a:rPr>
                        <a:t>teknikoa</a:t>
                      </a:r>
                      <a:r>
                        <a:rPr lang="es-ES_tradnl" sz="1100" b="1" dirty="0">
                          <a:effectLst/>
                        </a:rPr>
                        <a:t>, </a:t>
                      </a:r>
                      <a:r>
                        <a:rPr lang="es-ES_tradnl" sz="1100" b="1" dirty="0" err="1">
                          <a:effectLst/>
                        </a:rPr>
                        <a:t>arkitektura</a:t>
                      </a:r>
                      <a:r>
                        <a:rPr lang="es-ES_tradnl" sz="1100" b="1" dirty="0">
                          <a:effectLst/>
                        </a:rPr>
                        <a:t> </a:t>
                      </a:r>
                      <a:r>
                        <a:rPr lang="es-ES_tradnl" sz="1100" b="1" dirty="0" err="1">
                          <a:effectLst/>
                        </a:rPr>
                        <a:t>teknikoa</a:t>
                      </a:r>
                      <a:r>
                        <a:rPr lang="es-ES_tradnl" sz="1100" b="1" dirty="0">
                          <a:effectLst/>
                        </a:rPr>
                        <a:t> </a:t>
                      </a:r>
                      <a:r>
                        <a:rPr lang="es-ES_tradnl" sz="1100" b="1" dirty="0" err="1">
                          <a:effectLst/>
                        </a:rPr>
                        <a:t>edo</a:t>
                      </a:r>
                      <a:r>
                        <a:rPr lang="es-ES_tradnl" sz="1100" b="1" dirty="0">
                          <a:effectLst/>
                        </a:rPr>
                        <a:t> </a:t>
                      </a:r>
                      <a:r>
                        <a:rPr lang="es-ES_tradnl" sz="1100" b="1" dirty="0" err="1" smtClean="0">
                          <a:effectLst/>
                        </a:rPr>
                        <a:t>unibertsitate-gradua</a:t>
                      </a:r>
                      <a:r>
                        <a:rPr lang="es-ES_tradnl" sz="1100" b="1" dirty="0" smtClean="0">
                          <a:effectLst/>
                        </a:rPr>
                        <a:t> (Bolonia plana).</a:t>
                      </a:r>
                      <a:endParaRPr lang="eu-ES" sz="1100" b="1" dirty="0" smtClean="0">
                        <a:effectLst/>
                        <a:latin typeface="Times New Roman"/>
                        <a:ea typeface="Times New Roman"/>
                      </a:endParaRPr>
                    </a:p>
                    <a:p>
                      <a:pPr marL="41275" algn="just">
                        <a:lnSpc>
                          <a:spcPct val="115000"/>
                        </a:lnSpc>
                        <a:spcAft>
                          <a:spcPts val="0"/>
                        </a:spcAft>
                      </a:pPr>
                      <a:endParaRPr lang="eu-ES" sz="1200" b="1" dirty="0">
                        <a:effectLst/>
                        <a:latin typeface="Times New Roman"/>
                        <a:ea typeface="Times New Roman"/>
                      </a:endParaRPr>
                    </a:p>
                  </a:txBody>
                  <a:tcPr marL="44450" marR="44450" marT="0" marB="0" anchor="ctr"/>
                </a:tc>
                <a:tc>
                  <a:txBody>
                    <a:bodyPr/>
                    <a:lstStyle/>
                    <a:p>
                      <a:pPr algn="ctr">
                        <a:lnSpc>
                          <a:spcPct val="115000"/>
                        </a:lnSpc>
                        <a:spcAft>
                          <a:spcPts val="0"/>
                        </a:spcAft>
                      </a:pPr>
                      <a:r>
                        <a:rPr lang="es-ES_tradnl" sz="1100" b="1" dirty="0">
                          <a:effectLst/>
                        </a:rPr>
                        <a:t>15.200,00 €</a:t>
                      </a:r>
                      <a:endParaRPr lang="eu-ES" sz="1200" b="1" dirty="0">
                        <a:effectLst/>
                        <a:latin typeface="Times New Roman"/>
                        <a:ea typeface="Times New Roman"/>
                      </a:endParaRPr>
                    </a:p>
                  </a:txBody>
                  <a:tcPr marL="44450" marR="44450" marT="0" marB="0" anchor="ctr"/>
                </a:tc>
              </a:tr>
              <a:tr h="264795">
                <a:tc>
                  <a:txBody>
                    <a:bodyPr/>
                    <a:lstStyle/>
                    <a:p>
                      <a:pPr marL="41275" algn="just">
                        <a:lnSpc>
                          <a:spcPct val="115000"/>
                        </a:lnSpc>
                        <a:spcAft>
                          <a:spcPts val="0"/>
                        </a:spcAft>
                      </a:pPr>
                      <a:r>
                        <a:rPr lang="es-ES_tradnl" sz="1100" b="1">
                          <a:effectLst/>
                        </a:rPr>
                        <a:t>Goi-mailako heziketa-zikloak (LH II)</a:t>
                      </a:r>
                      <a:endParaRPr lang="eu-ES" sz="1200" b="1">
                        <a:effectLst/>
                        <a:latin typeface="Times New Roman"/>
                        <a:ea typeface="Times New Roman"/>
                      </a:endParaRPr>
                    </a:p>
                  </a:txBody>
                  <a:tcPr marL="44450" marR="44450" marT="0" marB="0" anchor="ctr"/>
                </a:tc>
                <a:tc>
                  <a:txBody>
                    <a:bodyPr/>
                    <a:lstStyle/>
                    <a:p>
                      <a:pPr algn="ctr">
                        <a:lnSpc>
                          <a:spcPct val="115000"/>
                        </a:lnSpc>
                        <a:spcAft>
                          <a:spcPts val="0"/>
                        </a:spcAft>
                      </a:pPr>
                      <a:r>
                        <a:rPr lang="es-ES_tradnl" sz="1100" b="1" dirty="0">
                          <a:effectLst/>
                        </a:rPr>
                        <a:t>13.000,00 €</a:t>
                      </a:r>
                      <a:endParaRPr lang="eu-ES" sz="1200" b="1" dirty="0">
                        <a:effectLst/>
                        <a:latin typeface="Times New Roman"/>
                        <a:ea typeface="Times New Roman"/>
                      </a:endParaRPr>
                    </a:p>
                  </a:txBody>
                  <a:tcPr marL="44450" marR="44450" marT="0" marB="0" anchor="ctr"/>
                </a:tc>
              </a:tr>
              <a:tr h="444500">
                <a:tc>
                  <a:txBody>
                    <a:bodyPr/>
                    <a:lstStyle/>
                    <a:p>
                      <a:pPr marL="41275" algn="just">
                        <a:lnSpc>
                          <a:spcPct val="115000"/>
                        </a:lnSpc>
                        <a:spcAft>
                          <a:spcPts val="0"/>
                        </a:spcAft>
                      </a:pPr>
                      <a:r>
                        <a:rPr lang="es-ES_tradnl" sz="1100" b="1">
                          <a:effectLst/>
                        </a:rPr>
                        <a:t>Erdi-mailako heziketa-zikloak (LH I), Oinarrizko Lanbide Heziketa eta profesionaltasun-ziurtagiriak</a:t>
                      </a:r>
                      <a:endParaRPr lang="eu-ES" sz="1200" b="1">
                        <a:effectLst/>
                        <a:latin typeface="Times New Roman"/>
                        <a:ea typeface="Times New Roman"/>
                      </a:endParaRPr>
                    </a:p>
                  </a:txBody>
                  <a:tcPr marL="44450" marR="44450" marT="0" marB="0" anchor="ctr"/>
                </a:tc>
                <a:tc>
                  <a:txBody>
                    <a:bodyPr/>
                    <a:lstStyle/>
                    <a:p>
                      <a:pPr algn="ctr">
                        <a:lnSpc>
                          <a:spcPct val="115000"/>
                        </a:lnSpc>
                        <a:spcAft>
                          <a:spcPts val="0"/>
                        </a:spcAft>
                      </a:pPr>
                      <a:r>
                        <a:rPr lang="es-ES_tradnl" sz="1100" b="1" dirty="0">
                          <a:effectLst/>
                        </a:rPr>
                        <a:t>11.200,00 €</a:t>
                      </a:r>
                      <a:endParaRPr lang="eu-ES" sz="1200" b="1" dirty="0">
                        <a:effectLst/>
                        <a:latin typeface="Times New Roman"/>
                        <a:ea typeface="Times New Roman"/>
                      </a:endParaRPr>
                    </a:p>
                  </a:txBody>
                  <a:tcPr marL="44450" marR="44450" marT="0" marB="0" anchor="ctr"/>
                </a:tc>
              </a:tr>
            </a:tbl>
          </a:graphicData>
        </a:graphic>
      </p:graphicFrame>
      <p:sp>
        <p:nvSpPr>
          <p:cNvPr id="6" name="5 Marcador de número de diapositiva"/>
          <p:cNvSpPr>
            <a:spLocks noGrp="1"/>
          </p:cNvSpPr>
          <p:nvPr>
            <p:ph type="sldNum" sz="quarter" idx="12"/>
          </p:nvPr>
        </p:nvSpPr>
        <p:spPr/>
        <p:txBody>
          <a:bodyPr/>
          <a:lstStyle/>
          <a:p>
            <a:fld id="{5FA25257-BB30-4C73-996F-3D6F1594CD55}" type="slidenum">
              <a:rPr lang="es-ES" smtClean="0"/>
              <a:t>2</a:t>
            </a:fld>
            <a:endParaRPr lang="es-ES"/>
          </a:p>
        </p:txBody>
      </p:sp>
    </p:spTree>
    <p:extLst>
      <p:ext uri="{BB962C8B-B14F-4D97-AF65-F5344CB8AC3E}">
        <p14:creationId xmlns:p14="http://schemas.microsoft.com/office/powerpoint/2010/main" val="362790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528370" y="231272"/>
            <a:ext cx="8234145" cy="6366080"/>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4">
              <a:duotone>
                <a:prstClr val="black"/>
                <a:schemeClr val="accent1">
                  <a:tint val="45000"/>
                  <a:satMod val="400000"/>
                </a:schemeClr>
              </a:duotone>
              <a:extLst>
                <a:ext uri="{BEBA8EAE-BF5A-486C-A8C5-ECC9F3942E4B}">
                  <a14:imgProps xmlns:a14="http://schemas.microsoft.com/office/drawing/2010/main">
                    <a14:imgLayer r:embed="rId5">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61665"/>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a:solidFill>
                    <a:schemeClr val="bg1"/>
                  </a:solidFill>
                  <a:latin typeface="Calibri" pitchFamily="34" charset="0"/>
                </a:rPr>
                <a:t>Enpresa eta entitate onuradunak </a:t>
              </a:r>
              <a:endParaRPr lang="eu-ES" sz="2400" b="1" dirty="0">
                <a:solidFill>
                  <a:schemeClr val="bg1"/>
                </a:solidFill>
                <a:latin typeface="Calibri" pitchFamily="34" charset="0"/>
                <a:cs typeface="Calibri" pitchFamily="34" charset="0"/>
              </a:endParaRPr>
            </a:p>
          </p:txBody>
        </p:sp>
        <p:pic>
          <p:nvPicPr>
            <p:cNvPr id="16" name="Picture 6" descr="cuadrado verde 2 copia"/>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8" cstate="print">
              <a:extLst>
                <a:ext uri="{28A0092B-C50C-407E-A947-70E740481C1C}">
                  <a14:useLocalDpi xmlns:a14="http://schemas.microsoft.com/office/drawing/2010/main" val="0"/>
                </a:ext>
              </a:extLst>
            </a:blip>
            <a:srcRect l="4106" b="1329"/>
            <a:stretch>
              <a:fillRect/>
            </a:stretch>
          </p:blipFill>
          <p:spPr bwMode="auto">
            <a:xfrm flipH="1">
              <a:off x="7820705" y="4815786"/>
              <a:ext cx="913501" cy="1683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7 CuadroTexto"/>
          <p:cNvSpPr txBox="1"/>
          <p:nvPr/>
        </p:nvSpPr>
        <p:spPr>
          <a:xfrm>
            <a:off x="858756" y="1556791"/>
            <a:ext cx="7359611" cy="3816429"/>
          </a:xfrm>
          <a:prstGeom prst="rect">
            <a:avLst/>
          </a:prstGeom>
          <a:noFill/>
        </p:spPr>
        <p:txBody>
          <a:bodyPr wrap="square" rtlCol="0">
            <a:spAutoFit/>
          </a:bodyPr>
          <a:lstStyle/>
          <a:p>
            <a:pPr algn="just"/>
            <a:r>
              <a:rPr lang="eu-ES" b="1" smtClean="0"/>
              <a:t>Enpresa pribatuak</a:t>
            </a:r>
            <a:r>
              <a:rPr lang="eu-ES" smtClean="0"/>
              <a:t> (haien forma juridikoa edozein dela ere), banako enpresaburuak, ondasun-erkidegoak, sozietate zibilak, elkarteak eta fundazioak, baldin eta hurrengo </a:t>
            </a:r>
            <a:r>
              <a:rPr lang="eu-ES" sz="1600" b="1" u="sng" dirty="0" smtClean="0"/>
              <a:t>baldintza</a:t>
            </a:r>
            <a:r>
              <a:rPr lang="eu-ES" smtClean="0"/>
              <a:t> hauek betetzen badituzte:</a:t>
            </a:r>
          </a:p>
          <a:p>
            <a:pPr algn="just"/>
            <a:endParaRPr lang="eu-ES" sz="1600" dirty="0" smtClean="0"/>
          </a:p>
          <a:p>
            <a:pPr marL="342900" indent="-342900" algn="just">
              <a:buAutoNum type="alphaLcParenR"/>
            </a:pPr>
            <a:r>
              <a:rPr lang="eu-ES" sz="1400" dirty="0" smtClean="0"/>
              <a:t>Egoitza soziala eta fiskala EAEn izatea edo lantokia EAEn egotea.</a:t>
            </a:r>
          </a:p>
          <a:p>
            <a:pPr marL="342900" indent="-342900" algn="just">
              <a:buAutoNum type="alphaLcParenR"/>
            </a:pPr>
            <a:endParaRPr lang="eu-ES" sz="800" dirty="0"/>
          </a:p>
          <a:p>
            <a:pPr marL="342900" indent="-342900" algn="just">
              <a:buAutoNum type="alphaLcParenR"/>
            </a:pPr>
            <a:r>
              <a:rPr lang="eu-ES" sz="1400" dirty="0" smtClean="0"/>
              <a:t>Administrazio publiko batek edo gehiagok % 50eko edo gehiagoko partaidetza zuzena edo zeharkakoa ez izatea.</a:t>
            </a:r>
          </a:p>
          <a:p>
            <a:pPr marL="342900" indent="-342900" algn="just">
              <a:buAutoNum type="alphaLcParenR"/>
            </a:pPr>
            <a:endParaRPr lang="eu-ES" sz="1400" dirty="0" smtClean="0"/>
          </a:p>
          <a:p>
            <a:pPr marL="342900" indent="-342900" algn="just">
              <a:buFontTx/>
              <a:buAutoNum type="alphaLcParenR"/>
            </a:pPr>
            <a:r>
              <a:rPr lang="eu-ES" sz="1400" dirty="0"/>
              <a:t>Enpresako langileen legezko ordezkaritzari jakinarazi izana deialdi honen babesean kontratatzeko asmoa dagoela. Enpresak eskaeran berariaz adierazi beharko du langileen legezko ordezkaritzarik baduen ala ez.</a:t>
            </a:r>
          </a:p>
          <a:p>
            <a:pPr marL="342900" indent="-342900" algn="just">
              <a:buFontTx/>
              <a:buAutoNum type="alphaLcParenR"/>
            </a:pPr>
            <a:endParaRPr lang="eu-ES" sz="1400" dirty="0"/>
          </a:p>
          <a:p>
            <a:pPr marL="342900" indent="-342900" algn="just">
              <a:buFontTx/>
              <a:buAutoNum type="alphaLcParenR"/>
            </a:pPr>
            <a:r>
              <a:rPr lang="eu-ES" sz="1400" dirty="0"/>
              <a:t>Berreskuratzeko agindu bete gaberik ez izatea, Europako Batzordeak aurretiaz hartutako erabaki baten bidez laguntza bat legez kanpokotzat eta barne-merkatuarekin bateraezintzat jo ondoren.</a:t>
            </a:r>
          </a:p>
          <a:p>
            <a:pPr marL="342900" indent="-342900" algn="just">
              <a:buAutoNum type="alphaLcParenR"/>
            </a:pPr>
            <a:endParaRPr lang="eu-ES" sz="1400" dirty="0" smtClean="0"/>
          </a:p>
          <a:p>
            <a:pPr algn="just"/>
            <a:endParaRPr lang="eu-ES" sz="800" dirty="0"/>
          </a:p>
          <a:p>
            <a:pPr marL="342900" indent="-342900" algn="just">
              <a:buAutoNum type="alphaLcParenR"/>
            </a:pPr>
            <a:endParaRPr lang="eu-ES" sz="800" dirty="0"/>
          </a:p>
        </p:txBody>
      </p:sp>
      <p:sp>
        <p:nvSpPr>
          <p:cNvPr id="9" name="8 Rectángulo redondeado"/>
          <p:cNvSpPr/>
          <p:nvPr/>
        </p:nvSpPr>
        <p:spPr>
          <a:xfrm>
            <a:off x="880305" y="993337"/>
            <a:ext cx="7338062" cy="360040"/>
          </a:xfrm>
          <a:prstGeom prst="roundRect">
            <a:avLst/>
          </a:prstGeom>
          <a:solidFill>
            <a:srgbClr val="A6C36B"/>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9"/>
              </a:buBlip>
            </a:pPr>
            <a:r>
              <a:rPr lang="eu-ES" b="1" dirty="0" smtClean="0">
                <a:solidFill>
                  <a:schemeClr val="tx1"/>
                </a:solidFill>
              </a:rPr>
              <a:t>Enpresak</a:t>
            </a:r>
            <a:endParaRPr lang="eu-ES" b="1" dirty="0">
              <a:solidFill>
                <a:schemeClr val="tx1"/>
              </a:solidFill>
            </a:endParaRPr>
          </a:p>
        </p:txBody>
      </p:sp>
      <p:sp>
        <p:nvSpPr>
          <p:cNvPr id="10" name="9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1" name="10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Marcador de número de diapositiva"/>
          <p:cNvSpPr>
            <a:spLocks noGrp="1"/>
          </p:cNvSpPr>
          <p:nvPr>
            <p:ph type="sldNum" sz="quarter" idx="12"/>
          </p:nvPr>
        </p:nvSpPr>
        <p:spPr/>
        <p:txBody>
          <a:bodyPr/>
          <a:lstStyle/>
          <a:p>
            <a:fld id="{5FA25257-BB30-4C73-996F-3D6F1594CD55}" type="slidenum">
              <a:rPr lang="es-ES" smtClean="0"/>
              <a:t>3</a:t>
            </a:fld>
            <a:endParaRPr lang="es-ES"/>
          </a:p>
        </p:txBody>
      </p:sp>
    </p:spTree>
    <p:extLst>
      <p:ext uri="{BB962C8B-B14F-4D97-AF65-F5344CB8AC3E}">
        <p14:creationId xmlns:p14="http://schemas.microsoft.com/office/powerpoint/2010/main" val="565657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467545" y="260649"/>
            <a:ext cx="8266662" cy="6248512"/>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61665"/>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a:solidFill>
                    <a:schemeClr val="bg1"/>
                  </a:solidFill>
                  <a:latin typeface="Calibri" pitchFamily="34" charset="0"/>
                </a:rPr>
                <a:t>Enpresa eta entitate onuradunak </a:t>
              </a:r>
              <a:endParaRPr lang="eu-ES" sz="2400" b="1" dirty="0">
                <a:solidFill>
                  <a:schemeClr val="bg1"/>
                </a:solidFill>
                <a:latin typeface="Calibri" pitchFamily="34" charset="0"/>
                <a:cs typeface="Calibri" pitchFamily="34" charset="0"/>
              </a:endParaRP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820705" y="4509119"/>
              <a:ext cx="913501" cy="1990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9 Rectángulo redondeado"/>
          <p:cNvSpPr/>
          <p:nvPr/>
        </p:nvSpPr>
        <p:spPr>
          <a:xfrm>
            <a:off x="1259631" y="3273109"/>
            <a:ext cx="2810661" cy="2293910"/>
          </a:xfrm>
          <a:prstGeom prst="roundRect">
            <a:avLst/>
          </a:prstGeom>
          <a:solidFill>
            <a:schemeClr val="accent2">
              <a:lumMod val="20000"/>
              <a:lumOff val="8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u-ES" sz="1400" b="1" dirty="0">
                <a:solidFill>
                  <a:srgbClr val="000000"/>
                </a:solidFill>
              </a:rPr>
              <a:t>Hurrengoek </a:t>
            </a:r>
            <a:r>
              <a:rPr lang="eu-ES" sz="1400" b="1" u="sng" dirty="0">
                <a:solidFill>
                  <a:srgbClr val="000000"/>
                </a:solidFill>
              </a:rPr>
              <a:t>ezingo dute</a:t>
            </a:r>
            <a:r>
              <a:rPr lang="eu-ES" sz="1400" b="1" dirty="0">
                <a:solidFill>
                  <a:srgbClr val="000000"/>
                </a:solidFill>
              </a:rPr>
              <a:t> entitate onuradun izan</a:t>
            </a:r>
            <a:r>
              <a:rPr lang="eu-ES" sz="1400" dirty="0">
                <a:solidFill>
                  <a:srgbClr val="000000"/>
                </a:solidFill>
              </a:rPr>
              <a:t>:</a:t>
            </a:r>
          </a:p>
          <a:p>
            <a:pPr marL="198438" lvl="0" indent="-198438" algn="just">
              <a:buFont typeface="Arial" panose="020B0604020202020204" pitchFamily="34" charset="0"/>
              <a:buChar char="•"/>
            </a:pPr>
            <a:r>
              <a:rPr lang="eu-ES" sz="1400" dirty="0" smtClean="0">
                <a:solidFill>
                  <a:srgbClr val="000000"/>
                </a:solidFill>
              </a:rPr>
              <a:t>Organismo autonomoak.</a:t>
            </a:r>
          </a:p>
          <a:p>
            <a:pPr marL="198438" lvl="0" indent="-198438" algn="just">
              <a:buFont typeface="Arial" panose="020B0604020202020204" pitchFamily="34" charset="0"/>
              <a:buChar char="•"/>
            </a:pPr>
            <a:r>
              <a:rPr lang="eu-ES" sz="1400" dirty="0">
                <a:solidFill>
                  <a:srgbClr val="000000"/>
                </a:solidFill>
              </a:rPr>
              <a:t>Sozietate publikoak.</a:t>
            </a:r>
          </a:p>
          <a:p>
            <a:pPr marL="198438" lvl="0" indent="-198438" algn="just">
              <a:buFont typeface="Arial" panose="020B0604020202020204" pitchFamily="34" charset="0"/>
              <a:buChar char="•"/>
            </a:pPr>
            <a:r>
              <a:rPr lang="eu-ES" sz="1400" dirty="0" smtClean="0">
                <a:solidFill>
                  <a:srgbClr val="000000"/>
                </a:solidFill>
              </a:rPr>
              <a:t>Administrazio publiko baten menpeko elkarte edo entitateak.</a:t>
            </a:r>
          </a:p>
          <a:p>
            <a:pPr marL="198438" lvl="0" indent="-198438" algn="just">
              <a:buFont typeface="Arial" panose="020B0604020202020204" pitchFamily="34" charset="0"/>
              <a:buChar char="•"/>
            </a:pPr>
            <a:r>
              <a:rPr lang="eu-ES" sz="1400" dirty="0" smtClean="0">
                <a:solidFill>
                  <a:srgbClr val="000000"/>
                </a:solidFill>
              </a:rPr>
              <a:t>Aldi baterako laneko enpresak, langileak lagatzeko enpleguetarakoak.</a:t>
            </a:r>
            <a:endParaRPr lang="eu-ES" sz="1400" dirty="0">
              <a:solidFill>
                <a:srgbClr val="000000"/>
              </a:solidFill>
            </a:endParaRPr>
          </a:p>
        </p:txBody>
      </p:sp>
      <p:sp>
        <p:nvSpPr>
          <p:cNvPr id="12" name="11 CuadroTexto"/>
          <p:cNvSpPr txBox="1"/>
          <p:nvPr/>
        </p:nvSpPr>
        <p:spPr>
          <a:xfrm>
            <a:off x="923451" y="908720"/>
            <a:ext cx="7750021" cy="2585323"/>
          </a:xfrm>
          <a:prstGeom prst="rect">
            <a:avLst/>
          </a:prstGeom>
          <a:noFill/>
        </p:spPr>
        <p:txBody>
          <a:bodyPr wrap="square" rtlCol="0">
            <a:spAutoFit/>
          </a:bodyPr>
          <a:lstStyle/>
          <a:p>
            <a:pPr lvl="0"/>
            <a:r>
              <a:rPr lang="eu-ES" sz="1200" b="1" dirty="0">
                <a:solidFill>
                  <a:srgbClr val="000000"/>
                </a:solidFill>
              </a:rPr>
              <a:t>Enpresa eta entitate onuradunek bete beharreko</a:t>
            </a:r>
            <a:r>
              <a:rPr lang="eu-ES" dirty="0" smtClean="0"/>
              <a:t> </a:t>
            </a:r>
            <a:r>
              <a:rPr lang="eu-ES" sz="1200" b="1" u="sng" dirty="0">
                <a:solidFill>
                  <a:srgbClr val="000000"/>
                </a:solidFill>
              </a:rPr>
              <a:t>baldintza </a:t>
            </a:r>
            <a:r>
              <a:rPr lang="eu-ES" sz="1200" b="1" u="sng" dirty="0" smtClean="0">
                <a:solidFill>
                  <a:srgbClr val="000000"/>
                </a:solidFill>
              </a:rPr>
              <a:t>orokorrak:</a:t>
            </a:r>
            <a:endParaRPr lang="eu-ES" dirty="0" smtClean="0"/>
          </a:p>
          <a:p>
            <a:pPr lvl="0"/>
            <a:endParaRPr lang="eu-ES" sz="1200" b="1" dirty="0">
              <a:solidFill>
                <a:srgbClr val="000000"/>
              </a:solidFill>
            </a:endParaRPr>
          </a:p>
          <a:p>
            <a:pPr marL="342900" indent="-342900" algn="just">
              <a:buAutoNum type="alphaLcParenR"/>
            </a:pPr>
            <a:r>
              <a:rPr lang="eu-ES" sz="1200" dirty="0" smtClean="0"/>
              <a:t>Zerga arloko eta Gizarte Segurantzako obligazioak betetzea.</a:t>
            </a:r>
          </a:p>
          <a:p>
            <a:pPr marL="342900" indent="-342900" algn="just">
              <a:buAutoNum type="alphaLcParenR"/>
            </a:pPr>
            <a:r>
              <a:rPr lang="eu-ES" sz="1200" dirty="0" smtClean="0"/>
              <a:t>Erakunde eskatzailearen xedeak eta helburuak, onarpen- edo sarbide-sistema, funtzionamendua, ibilbidea, jarduketa, antolamendua edo estatutuak gizonen eta emakumeen tratu- nahiz aukera-berdintasunaren printzipioaren araberakoak izatea.</a:t>
            </a:r>
            <a:endParaRPr lang="eu-ES" sz="1200" dirty="0"/>
          </a:p>
          <a:p>
            <a:pPr marL="342900" indent="-342900" algn="just">
              <a:buAutoNum type="alphaLcParenR"/>
            </a:pPr>
            <a:r>
              <a:rPr lang="eu-ES" sz="1200" dirty="0"/>
              <a:t>Zigor- edo administrazio-arloan diru-laguntza edo laguntza publikoak lortzeko aukera galtzeko zigorrik jaso ez izana, eta horretarako ezgaitzen duen legezko debekurik jaso ez izana, Emakumeen eta Gizonen Berdintasunerako otsailaren 18ko 4/2005 Legearen arabera edo emakumeen eta gizonen benetako berdintasunerako martxoaren 30eko 3/2007 Lege Organikoaren arabera sexu-diskriminazioarengatik gertatutakoak barne.</a:t>
            </a:r>
          </a:p>
          <a:p>
            <a:pPr marL="342900" indent="-342900" algn="just">
              <a:buFontTx/>
              <a:buAutoNum type="alphaLcParenR"/>
            </a:pPr>
            <a:r>
              <a:rPr lang="eu-ES" sz="1200" dirty="0"/>
              <a:t>Ez egotea Diru Laguntzen azaroaren 17ko 38/2003 Lege Orokorraren </a:t>
            </a:r>
            <a:r>
              <a:rPr lang="eu-ES" sz="1200" dirty="0" smtClean="0"/>
              <a:t>13. </a:t>
            </a:r>
            <a:r>
              <a:rPr lang="eu-ES" sz="1200" dirty="0"/>
              <a:t>artikuluan diru-laguntzak eskuratzeari dagokionez aurreikusitako ezein debeku-egoeratan.</a:t>
            </a:r>
          </a:p>
          <a:p>
            <a:pPr marL="342900" indent="-342900" algn="just">
              <a:buAutoNum type="alphaLcParenR"/>
            </a:pPr>
            <a:endParaRPr lang="eu-ES" sz="1200" dirty="0"/>
          </a:p>
        </p:txBody>
      </p:sp>
      <p:sp>
        <p:nvSpPr>
          <p:cNvPr id="11" name="10 Rectángulo redondeado"/>
          <p:cNvSpPr/>
          <p:nvPr/>
        </p:nvSpPr>
        <p:spPr>
          <a:xfrm>
            <a:off x="4211960" y="3273109"/>
            <a:ext cx="3573115" cy="2293910"/>
          </a:xfrm>
          <a:prstGeom prst="round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u-ES" sz="1400" dirty="0">
                <a:solidFill>
                  <a:schemeClr val="tx1"/>
                </a:solidFill>
              </a:rPr>
              <a:t>Euskal Autonomia Erkidegoko Administrazio Orokorrak eta bere organismo autonomoek ezaugarri bereko beste laguntza edo diru-laguntzaren batzuk eman eta </a:t>
            </a:r>
            <a:r>
              <a:rPr lang="eu-ES" sz="1400" u="sng" dirty="0">
                <a:solidFill>
                  <a:schemeClr val="tx1"/>
                </a:solidFill>
              </a:rPr>
              <a:t>itzultze-</a:t>
            </a:r>
            <a:r>
              <a:rPr lang="eu-ES" sz="1400" dirty="0">
                <a:solidFill>
                  <a:schemeClr val="tx1"/>
                </a:solidFill>
              </a:rPr>
              <a:t> edo zehapen-prozesuren bat oraindik ere izapidetzen ari bada, prozesu hori amaitu egin </a:t>
            </a:r>
            <a:r>
              <a:rPr lang="eu-ES" sz="1400" u="sng" dirty="0">
                <a:solidFill>
                  <a:schemeClr val="tx1"/>
                </a:solidFill>
              </a:rPr>
              <a:t>beharko da</a:t>
            </a:r>
            <a:r>
              <a:rPr lang="eu-ES" sz="1400" dirty="0">
                <a:solidFill>
                  <a:schemeClr val="tx1"/>
                </a:solidFill>
              </a:rPr>
              <a:t> onuradunei </a:t>
            </a:r>
            <a:r>
              <a:rPr lang="eu-ES" sz="1400" b="1" dirty="0">
                <a:solidFill>
                  <a:schemeClr val="tx1"/>
                </a:solidFill>
              </a:rPr>
              <a:t>diru-laguntzak</a:t>
            </a:r>
            <a:r>
              <a:rPr lang="eu-ES" sz="1400" dirty="0">
                <a:solidFill>
                  <a:schemeClr val="tx1"/>
                </a:solidFill>
              </a:rPr>
              <a:t> </a:t>
            </a:r>
            <a:r>
              <a:rPr lang="eu-ES" sz="1400" b="1" dirty="0">
                <a:solidFill>
                  <a:schemeClr val="tx1"/>
                </a:solidFill>
              </a:rPr>
              <a:t>eman</a:t>
            </a:r>
            <a:r>
              <a:rPr lang="eu-ES" sz="1400" dirty="0">
                <a:solidFill>
                  <a:schemeClr val="tx1"/>
                </a:solidFill>
              </a:rPr>
              <a:t> eta, hala badagokio</a:t>
            </a:r>
            <a:r>
              <a:rPr lang="eu-ES" sz="1400" dirty="0" smtClean="0">
                <a:solidFill>
                  <a:schemeClr val="tx1"/>
                </a:solidFill>
              </a:rPr>
              <a:t>, </a:t>
            </a:r>
            <a:r>
              <a:rPr lang="eu-ES" sz="1400" b="1" dirty="0" smtClean="0">
                <a:solidFill>
                  <a:schemeClr val="tx1"/>
                </a:solidFill>
              </a:rPr>
              <a:t>ordaindu</a:t>
            </a:r>
            <a:r>
              <a:rPr lang="eu-ES" sz="1400" dirty="0" smtClean="0">
                <a:solidFill>
                  <a:schemeClr val="tx1"/>
                </a:solidFill>
              </a:rPr>
              <a:t> </a:t>
            </a:r>
            <a:r>
              <a:rPr lang="eu-ES" sz="1400" dirty="0">
                <a:solidFill>
                  <a:schemeClr val="tx1"/>
                </a:solidFill>
              </a:rPr>
              <a:t>ahal </a:t>
            </a:r>
            <a:r>
              <a:rPr lang="eu-ES" sz="1400" dirty="0" smtClean="0">
                <a:solidFill>
                  <a:schemeClr val="tx1"/>
                </a:solidFill>
              </a:rPr>
              <a:t>izateko.</a:t>
            </a:r>
            <a:r>
              <a:rPr lang="eu-ES" dirty="0" smtClean="0"/>
              <a:t>.</a:t>
            </a:r>
            <a:endParaRPr lang="eu-ES" sz="1400" dirty="0"/>
          </a:p>
        </p:txBody>
      </p:sp>
      <p:sp>
        <p:nvSpPr>
          <p:cNvPr id="13" name="12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4" name="13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Marcador de número de diapositiva"/>
          <p:cNvSpPr>
            <a:spLocks noGrp="1"/>
          </p:cNvSpPr>
          <p:nvPr>
            <p:ph type="sldNum" sz="quarter" idx="12"/>
          </p:nvPr>
        </p:nvSpPr>
        <p:spPr/>
        <p:txBody>
          <a:bodyPr/>
          <a:lstStyle/>
          <a:p>
            <a:fld id="{5FA25257-BB30-4C73-996F-3D6F1594CD55}" type="slidenum">
              <a:rPr lang="es-ES" smtClean="0"/>
              <a:t>4</a:t>
            </a:fld>
            <a:endParaRPr lang="es-ES"/>
          </a:p>
        </p:txBody>
      </p:sp>
    </p:spTree>
    <p:extLst>
      <p:ext uri="{BB962C8B-B14F-4D97-AF65-F5344CB8AC3E}">
        <p14:creationId xmlns:p14="http://schemas.microsoft.com/office/powerpoint/2010/main" val="622770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2 Rectángulo redondeado"/>
          <p:cNvSpPr/>
          <p:nvPr/>
        </p:nvSpPr>
        <p:spPr>
          <a:xfrm>
            <a:off x="366456" y="908720"/>
            <a:ext cx="8462008" cy="360040"/>
          </a:xfrm>
          <a:prstGeom prst="roundRect">
            <a:avLst/>
          </a:prstGeom>
          <a:solidFill>
            <a:schemeClr val="accent3">
              <a:lumMod val="40000"/>
              <a:lumOff val="60000"/>
            </a:schemeClr>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2"/>
              </a:buBlip>
            </a:pPr>
            <a:r>
              <a:rPr lang="eu-ES" b="1" dirty="0" smtClean="0">
                <a:solidFill>
                  <a:schemeClr val="tx1"/>
                </a:solidFill>
              </a:rPr>
              <a:t>Enpresak</a:t>
            </a:r>
            <a:endParaRPr lang="eu-ES" b="1" dirty="0">
              <a:solidFill>
                <a:schemeClr val="tx1"/>
              </a:solidFill>
            </a:endParaRPr>
          </a:p>
        </p:txBody>
      </p:sp>
      <p:sp>
        <p:nvSpPr>
          <p:cNvPr id="3" name="2 Rectángulo"/>
          <p:cNvSpPr/>
          <p:nvPr/>
        </p:nvSpPr>
        <p:spPr>
          <a:xfrm>
            <a:off x="437997" y="2420888"/>
            <a:ext cx="8324518" cy="267765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eu-ES" sz="1200" dirty="0"/>
              <a:t> </a:t>
            </a:r>
            <a:r>
              <a:rPr lang="eu-ES" sz="1200" b="1" dirty="0"/>
              <a:t>Enpresak zuzenean hautatuta</a:t>
            </a:r>
            <a:r>
              <a:rPr lang="eu-ES" sz="1200" dirty="0"/>
              <a:t>, kontratatu beharreko gazteak 2018an titulazioa lortzeko ikasketak egin dituen </a:t>
            </a:r>
            <a:r>
              <a:rPr lang="eu-ES" sz="1200" b="1" dirty="0"/>
              <a:t>prestakuntza-zentroaren lankidetzarekin</a:t>
            </a:r>
            <a:r>
              <a:rPr lang="eu-ES" sz="1200" dirty="0"/>
              <a:t>, enpresak Euskal Autonomia Erkidegoan duen edo dituen enpresan edo </a:t>
            </a:r>
            <a:r>
              <a:rPr lang="eu-ES" sz="1200" dirty="0" smtClean="0"/>
              <a:t>enpresetan</a:t>
            </a:r>
            <a:r>
              <a:rPr lang="eu-ES" sz="1200" dirty="0"/>
              <a:t> prestakuntza-aldi bat egin </a:t>
            </a:r>
            <a:r>
              <a:rPr lang="eu-ES" sz="1200" dirty="0" smtClean="0"/>
              <a:t>ondoren, formula </a:t>
            </a:r>
            <a:r>
              <a:rPr lang="eu-ES" sz="1200" dirty="0"/>
              <a:t>hauetakoren bat </a:t>
            </a:r>
            <a:r>
              <a:rPr lang="eu-ES" sz="1200" dirty="0" smtClean="0"/>
              <a:t>erabiliz:</a:t>
            </a:r>
            <a:endParaRPr lang="eu-ES" sz="1200" dirty="0"/>
          </a:p>
          <a:p>
            <a:r>
              <a:rPr lang="eu-ES" sz="1200" dirty="0"/>
              <a:t> </a:t>
            </a:r>
          </a:p>
          <a:p>
            <a:r>
              <a:rPr lang="eu-ES" sz="1200" dirty="0"/>
              <a:t>- Prestakuntza duala.</a:t>
            </a:r>
          </a:p>
          <a:p>
            <a:r>
              <a:rPr lang="eu-ES" sz="1200" dirty="0"/>
              <a:t>- Hezkuntza-sistemako Lanbide Heziketako titulu bat lortzeko prestakuntza.</a:t>
            </a:r>
          </a:p>
          <a:p>
            <a:r>
              <a:rPr lang="eu-ES" sz="1200" dirty="0"/>
              <a:t>- Eusko Jaurlaritzaren programaren baten babesean emandako bekak, hezkuntza-sistemako Lanbide Heziketako tituluren bat lortu aurretik enpresan prestakuntza jasotzeko.</a:t>
            </a:r>
          </a:p>
          <a:p>
            <a:r>
              <a:rPr lang="eu-ES" sz="1200" dirty="0"/>
              <a:t>- Eusko Jaurlaritzaren programaren baten babesean emandako bekak, unibertsitate-eremutik lan-eremura igarotzeko trantsizio gisa enpresan prestakuntza jasotzeko.</a:t>
            </a:r>
          </a:p>
          <a:p>
            <a:r>
              <a:rPr lang="eu-ES" sz="1200" dirty="0"/>
              <a:t>Enpresak, kontratuak egin aurretik, kontratatuko den pertsonak ikasketak egin dituen prestakuntza-zentrora joko du, ikastetxeak egiazta dezan </a:t>
            </a:r>
            <a:r>
              <a:rPr lang="eu-ES" sz="1200" dirty="0" smtClean="0"/>
              <a:t>betetzen direla 5.1 </a:t>
            </a:r>
            <a:r>
              <a:rPr lang="eu-ES" sz="1200" dirty="0"/>
              <a:t>eta 5.2.a) artikuluetan ezarritako baldintzak eta lehen aipatutako 13.5 artikuluan adierazitako prozesuaren kudeaketa eta jarraipenaren gainerako </a:t>
            </a:r>
            <a:r>
              <a:rPr lang="eu-ES" sz="1200" dirty="0" smtClean="0"/>
              <a:t>xehetasunak.</a:t>
            </a:r>
            <a:endParaRPr lang="eu-ES" sz="1200" dirty="0"/>
          </a:p>
          <a:p>
            <a:endParaRPr lang="eu-ES" sz="1200" dirty="0"/>
          </a:p>
        </p:txBody>
      </p:sp>
      <p:grpSp>
        <p:nvGrpSpPr>
          <p:cNvPr id="2" name="1 Grupo"/>
          <p:cNvGrpSpPr/>
          <p:nvPr/>
        </p:nvGrpSpPr>
        <p:grpSpPr>
          <a:xfrm>
            <a:off x="179512" y="231272"/>
            <a:ext cx="8712960" cy="6438088"/>
            <a:chOff x="874153" y="751173"/>
            <a:chExt cx="7860045" cy="5757987"/>
          </a:xfrm>
        </p:grpSpPr>
        <p:pic>
          <p:nvPicPr>
            <p:cNvPr id="4" name="Picture 8" descr="\\paofimatica\tomas\Papeleria LANBIDE\PAPELERIA-LANBIDE\LOGOTIPOS\New Lanbide\WMF\Lanbide_CL.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4">
              <a:duotone>
                <a:prstClr val="black"/>
                <a:schemeClr val="accent1">
                  <a:tint val="45000"/>
                  <a:satMod val="400000"/>
                </a:schemeClr>
              </a:duotone>
              <a:extLst>
                <a:ext uri="{BEBA8EAE-BF5A-486C-A8C5-ECC9F3942E4B}">
                  <a14:imgProps xmlns:a14="http://schemas.microsoft.com/office/drawing/2010/main">
                    <a14:imgLayer r:embed="rId5">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30887"/>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200" b="1" dirty="0">
                  <a:solidFill>
                    <a:schemeClr val="bg1"/>
                  </a:solidFill>
                  <a:latin typeface="Calibri" pitchFamily="34" charset="0"/>
                </a:rPr>
                <a:t>Parte hartzaileak hautatzeko prozedura</a:t>
              </a:r>
            </a:p>
          </p:txBody>
        </p:sp>
        <p:pic>
          <p:nvPicPr>
            <p:cNvPr id="16" name="Picture 6" descr="cuadrado verde 2 copia"/>
            <p:cNvPicPr>
              <a:picLocks noChangeAspect="1" noChangeArrowheads="1"/>
            </p:cNvPicPr>
            <p:nvPr/>
          </p:nvPicPr>
          <p:blipFill>
            <a:blip r:embed="rId6">
              <a:extLst>
                <a:ext uri="{BEBA8EAE-BF5A-486C-A8C5-ECC9F3942E4B}">
                  <a14:imgProps xmlns:a14="http://schemas.microsoft.com/office/drawing/2010/main">
                    <a14:imgLayer r:embed="rId7">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8" cstate="print">
              <a:extLst>
                <a:ext uri="{28A0092B-C50C-407E-A947-70E740481C1C}">
                  <a14:useLocalDpi xmlns:a14="http://schemas.microsoft.com/office/drawing/2010/main" val="0"/>
                </a:ext>
              </a:extLst>
            </a:blip>
            <a:srcRect l="4106" b="1329"/>
            <a:stretch>
              <a:fillRect/>
            </a:stretch>
          </p:blipFill>
          <p:spPr bwMode="auto">
            <a:xfrm flipH="1">
              <a:off x="8149567" y="4834727"/>
              <a:ext cx="584631" cy="16648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18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20" name="19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6" name="5 Rectángulo"/>
          <p:cNvSpPr/>
          <p:nvPr/>
        </p:nvSpPr>
        <p:spPr>
          <a:xfrm>
            <a:off x="395157" y="1268760"/>
            <a:ext cx="8367358" cy="1015663"/>
          </a:xfrm>
          <a:prstGeom prst="rect">
            <a:avLst/>
          </a:prstGeom>
        </p:spPr>
        <p:style>
          <a:lnRef idx="2">
            <a:schemeClr val="accent3"/>
          </a:lnRef>
          <a:fillRef idx="1">
            <a:schemeClr val="lt1"/>
          </a:fillRef>
          <a:effectRef idx="0">
            <a:schemeClr val="accent3"/>
          </a:effectRef>
          <a:fontRef idx="minor">
            <a:schemeClr val="dk1"/>
          </a:fontRef>
        </p:style>
        <p:txBody>
          <a:bodyPr wrap="square">
            <a:spAutoFit/>
          </a:bodyPr>
          <a:lstStyle/>
          <a:p>
            <a:endParaRPr lang="eu-ES" sz="1200" dirty="0"/>
          </a:p>
          <a:p>
            <a:r>
              <a:rPr lang="eu-ES" sz="1200" dirty="0" smtClean="0"/>
              <a:t>Programan parte hartuko duten gazteen </a:t>
            </a:r>
            <a:r>
              <a:rPr lang="eu-ES" sz="1200" b="1" dirty="0" smtClean="0"/>
              <a:t>hautaketa</a:t>
            </a:r>
            <a:r>
              <a:rPr lang="eu-ES" sz="1200" dirty="0" smtClean="0"/>
              <a:t> (eta kontratazioa) eskaera aurkeztu baino lehenago egingo da. Honela egingo da hautaketa hori: </a:t>
            </a:r>
          </a:p>
          <a:p>
            <a:pPr marL="1527175" indent="-268288">
              <a:buBlip>
                <a:blip r:embed="rId9"/>
              </a:buBlip>
            </a:pPr>
            <a:r>
              <a:rPr lang="eu-ES" sz="1200" b="1" dirty="0" smtClean="0">
                <a:solidFill>
                  <a:schemeClr val="tx2">
                    <a:lumMod val="60000"/>
                    <a:lumOff val="40000"/>
                  </a:schemeClr>
                </a:solidFill>
              </a:rPr>
              <a:t>Enpresak zuzenean hautatuta.</a:t>
            </a:r>
          </a:p>
          <a:p>
            <a:pPr marL="1527175" indent="-268288">
              <a:buBlip>
                <a:blip r:embed="rId9"/>
              </a:buBlip>
            </a:pPr>
            <a:r>
              <a:rPr lang="eu-ES" sz="1200" b="1" dirty="0" smtClean="0">
                <a:solidFill>
                  <a:schemeClr val="accent3">
                    <a:lumMod val="75000"/>
                  </a:schemeClr>
                </a:solidFill>
              </a:rPr>
              <a:t>Lanbide-Euskal Enplegu Zerbitzuaren bidez edo haren kolaboratzaile den entitate baten bidez.</a:t>
            </a:r>
            <a:endParaRPr lang="eu-ES" sz="1200" dirty="0">
              <a:solidFill>
                <a:schemeClr val="accent3">
                  <a:lumMod val="75000"/>
                </a:schemeClr>
              </a:solidFill>
            </a:endParaRPr>
          </a:p>
        </p:txBody>
      </p:sp>
      <p:sp>
        <p:nvSpPr>
          <p:cNvPr id="7" name="6 Marcador de número de diapositiva"/>
          <p:cNvSpPr>
            <a:spLocks noGrp="1"/>
          </p:cNvSpPr>
          <p:nvPr>
            <p:ph type="sldNum" sz="quarter" idx="12"/>
          </p:nvPr>
        </p:nvSpPr>
        <p:spPr/>
        <p:txBody>
          <a:bodyPr/>
          <a:lstStyle/>
          <a:p>
            <a:fld id="{5FA25257-BB30-4C73-996F-3D6F1594CD55}" type="slidenum">
              <a:rPr lang="es-ES" smtClean="0"/>
              <a:t>5</a:t>
            </a:fld>
            <a:endParaRPr lang="es-ES"/>
          </a:p>
        </p:txBody>
      </p:sp>
    </p:spTree>
    <p:extLst>
      <p:ext uri="{BB962C8B-B14F-4D97-AF65-F5344CB8AC3E}">
        <p14:creationId xmlns:p14="http://schemas.microsoft.com/office/powerpoint/2010/main" val="2951482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827584" y="949645"/>
            <a:ext cx="7522814" cy="4401205"/>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u-ES" sz="1200" b="1" dirty="0"/>
              <a:t>Lanbide-Euskal Enplegu Zerbitzuaren bidez edo entitate kolaboratzaileren baten bidez</a:t>
            </a:r>
            <a:r>
              <a:rPr lang="eu-ES" sz="1200" dirty="0"/>
              <a:t>, enpresak zuzenean hautatzen ez dituen gazteak kontratatzeko.</a:t>
            </a:r>
          </a:p>
          <a:p>
            <a:r>
              <a:rPr lang="eu-ES" sz="1200" dirty="0"/>
              <a:t> </a:t>
            </a:r>
          </a:p>
          <a:p>
            <a:pPr algn="just"/>
            <a:r>
              <a:rPr lang="eu-ES" sz="1200" dirty="0"/>
              <a:t>- Hautaketarako, </a:t>
            </a:r>
            <a:r>
              <a:rPr lang="eu-ES" sz="1200" b="1" dirty="0"/>
              <a:t>eskaintza kudeatzeko </a:t>
            </a:r>
            <a:r>
              <a:rPr lang="eu-ES" sz="1200" b="1" dirty="0" smtClean="0"/>
              <a:t>eskaera</a:t>
            </a:r>
            <a:r>
              <a:rPr lang="eu-ES" sz="1200" dirty="0" smtClean="0"/>
              <a:t> </a:t>
            </a:r>
            <a:r>
              <a:rPr lang="eu-ES" sz="1200" dirty="0"/>
              <a:t>bat aurkeztu beharko da bete beharreko lanpostuaren profil bakoitzeko. </a:t>
            </a:r>
            <a:r>
              <a:rPr lang="eu-ES" sz="1200" dirty="0" smtClean="0"/>
              <a:t>Eskaera </a:t>
            </a:r>
            <a:r>
              <a:rPr lang="eu-ES" sz="1200" dirty="0"/>
              <a:t>inprimaki normalizatuan aurkeztuko da, </a:t>
            </a:r>
            <a:r>
              <a:rPr lang="eu-ES" sz="1200" b="1" dirty="0"/>
              <a:t>IV. eranskinean</a:t>
            </a:r>
            <a:r>
              <a:rPr lang="eu-ES" sz="1200" dirty="0"/>
              <a:t> ezarritako ereduarekin bat.</a:t>
            </a:r>
          </a:p>
          <a:p>
            <a:pPr algn="just"/>
            <a:r>
              <a:rPr lang="eu-ES" sz="1200" dirty="0"/>
              <a:t>  </a:t>
            </a:r>
          </a:p>
          <a:p>
            <a:pPr algn="just"/>
            <a:r>
              <a:rPr lang="eu-ES" sz="1200" dirty="0"/>
              <a:t>- Eskaintza kudeatzeko </a:t>
            </a:r>
            <a:r>
              <a:rPr lang="eu-ES" sz="1200" dirty="0" smtClean="0"/>
              <a:t>eskaera </a:t>
            </a:r>
            <a:r>
              <a:rPr lang="eu-ES" sz="1200" dirty="0"/>
              <a:t>bakoitza eskaintza hori jasotzen duen bulegoak edo entitate kolaboratzaileak erregistratuko du, eta enpresari jakinaraziko zaio haren erreferentzia.</a:t>
            </a:r>
          </a:p>
          <a:p>
            <a:pPr algn="just"/>
            <a:r>
              <a:rPr lang="eu-ES" sz="1200" dirty="0"/>
              <a:t> </a:t>
            </a:r>
          </a:p>
          <a:p>
            <a:pPr marL="171450" indent="-171450" algn="just">
              <a:buFontTx/>
              <a:buChar char="-"/>
            </a:pPr>
            <a:r>
              <a:rPr lang="eu-ES" sz="1200" b="1" dirty="0"/>
              <a:t>Lehentasuna</a:t>
            </a:r>
            <a:r>
              <a:rPr lang="eu-ES" sz="1200" dirty="0" smtClean="0"/>
              <a:t> emango zaie 5. artikuluko 2. zenbakian adierazitako eran Gazte Bermea Sistemako datu-basean izena emanda dauden pertsonei.</a:t>
            </a:r>
          </a:p>
          <a:p>
            <a:pPr marL="171450" indent="-171450" algn="just">
              <a:buFontTx/>
              <a:buChar char="-"/>
            </a:pPr>
            <a:endParaRPr lang="eu-ES" sz="1200" dirty="0"/>
          </a:p>
          <a:p>
            <a:pPr marL="171450" indent="-171450" algn="just">
              <a:buFontTx/>
              <a:buChar char="-"/>
            </a:pPr>
            <a:r>
              <a:rPr lang="eu-ES" sz="1200" dirty="0"/>
              <a:t>Lehen Aukerako praktikaldiko kontratuaren modalitatea baliatuta aurreko edizioren batean kontratatu ziren pertsonak </a:t>
            </a:r>
            <a:r>
              <a:rPr lang="eu-ES" sz="1200" b="1" dirty="0"/>
              <a:t>kontratu mugagabearen modalitatean soilik</a:t>
            </a:r>
            <a:r>
              <a:rPr lang="eu-ES" sz="1200" dirty="0"/>
              <a:t> har daitezke kontuan oraingo deialdiaren ondorioetarako, jada eskuratu duten lan-esperientzia gorabehera, baldin eta kontratu mugagabea egiten duen </a:t>
            </a:r>
            <a:r>
              <a:rPr lang="eu-ES" sz="1200" b="1" dirty="0"/>
              <a:t>enpresa ez bada praktikaldiko kontratua egin zuen enpresa berbera</a:t>
            </a:r>
            <a:r>
              <a:rPr lang="eu-ES" sz="1200" dirty="0"/>
              <a:t>.</a:t>
            </a:r>
          </a:p>
          <a:p>
            <a:pPr marL="171450" indent="-171450" algn="just">
              <a:buFontTx/>
              <a:buChar char="-"/>
            </a:pPr>
            <a:endParaRPr lang="eu-ES" sz="1200" dirty="0"/>
          </a:p>
          <a:p>
            <a:pPr algn="just"/>
            <a:r>
              <a:rPr lang="eu-ES" sz="1200" dirty="0"/>
              <a:t>- Eskaintza bat kudeatu ondoren hautagai gisa bideratu diren pertsonei egindako kontratuak baino ez dira diruz lagunduko.</a:t>
            </a:r>
          </a:p>
          <a:p>
            <a:pPr algn="just"/>
            <a:r>
              <a:rPr lang="eu-ES" sz="1200" dirty="0"/>
              <a:t> </a:t>
            </a:r>
          </a:p>
          <a:p>
            <a:pPr algn="just"/>
            <a:r>
              <a:rPr lang="eu-ES" sz="1200" dirty="0"/>
              <a:t>- Kontratu bakoitzaren komunikazio-prozesuan, enpresak nahitaez adierazi beharko du kontratu horri dagokion eskaintzaren erreferentzia.</a:t>
            </a:r>
          </a:p>
          <a:p>
            <a:endParaRPr lang="eu-ES" sz="1600" b="1" dirty="0"/>
          </a:p>
        </p:txBody>
      </p:sp>
      <p:grpSp>
        <p:nvGrpSpPr>
          <p:cNvPr id="2" name="1 Grupo"/>
          <p:cNvGrpSpPr/>
          <p:nvPr/>
        </p:nvGrpSpPr>
        <p:grpSpPr>
          <a:xfrm>
            <a:off x="241354" y="381657"/>
            <a:ext cx="8723133" cy="6266752"/>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395906"/>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200" b="1" dirty="0">
                  <a:solidFill>
                    <a:schemeClr val="bg1"/>
                  </a:solidFill>
                  <a:latin typeface="Calibri" pitchFamily="34" charset="0"/>
                </a:rPr>
                <a:t>Parte hartzaileak hautatzeko prozedura</a:t>
              </a: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995227" y="5053594"/>
              <a:ext cx="738979" cy="1445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9" name="18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20" name="19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Marcador de número de diapositiva"/>
          <p:cNvSpPr>
            <a:spLocks noGrp="1"/>
          </p:cNvSpPr>
          <p:nvPr>
            <p:ph type="sldNum" sz="quarter" idx="12"/>
          </p:nvPr>
        </p:nvSpPr>
        <p:spPr/>
        <p:txBody>
          <a:bodyPr/>
          <a:lstStyle/>
          <a:p>
            <a:fld id="{5FA25257-BB30-4C73-996F-3D6F1594CD55}" type="slidenum">
              <a:rPr lang="es-ES" smtClean="0"/>
              <a:t>6</a:t>
            </a:fld>
            <a:endParaRPr lang="es-ES"/>
          </a:p>
        </p:txBody>
      </p:sp>
    </p:spTree>
    <p:extLst>
      <p:ext uri="{BB962C8B-B14F-4D97-AF65-F5344CB8AC3E}">
        <p14:creationId xmlns:p14="http://schemas.microsoft.com/office/powerpoint/2010/main" val="4026597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18 CuadroTexto"/>
          <p:cNvSpPr txBox="1"/>
          <p:nvPr/>
        </p:nvSpPr>
        <p:spPr>
          <a:xfrm>
            <a:off x="467545" y="3844365"/>
            <a:ext cx="7955485" cy="430887"/>
          </a:xfrm>
          <a:prstGeom prst="rect">
            <a:avLst/>
          </a:prstGeom>
          <a:solidFill>
            <a:schemeClr val="tx2">
              <a:lumMod val="20000"/>
              <a:lumOff val="80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rtlCol="0">
            <a:spAutoFit/>
          </a:bodyPr>
          <a:lstStyle/>
          <a:p>
            <a:pPr marL="171450" indent="-171450" algn="just">
              <a:buBlip>
                <a:blip r:embed="rId3"/>
              </a:buBlip>
            </a:pPr>
            <a:r>
              <a:rPr lang="eu-ES" sz="1100" dirty="0" smtClean="0"/>
              <a:t>Diru-laguntzen zenbateko hauek lanaldi osoko kontratuei dagozkie, lanaldi partzialekoetarako lanaldiaren proportzioan doituko dira. </a:t>
            </a:r>
          </a:p>
          <a:p>
            <a:pPr marL="171450" indent="-171450" algn="just">
              <a:buBlip>
                <a:blip r:embed="rId3"/>
              </a:buBlip>
            </a:pPr>
            <a:r>
              <a:rPr lang="eu-ES" sz="1100" dirty="0" smtClean="0"/>
              <a:t>Lanbide-Euskal Enplegu Zerbitzuaren web orrian argitaratuta dago </a:t>
            </a:r>
            <a:r>
              <a:rPr lang="eu-ES" sz="1100" b="1" dirty="0" smtClean="0"/>
              <a:t>emakumeen</a:t>
            </a:r>
            <a:r>
              <a:rPr lang="eu-ES" sz="1100" dirty="0" smtClean="0"/>
              <a:t> </a:t>
            </a:r>
            <a:r>
              <a:rPr lang="eu-ES" sz="1100" b="1" dirty="0" smtClean="0"/>
              <a:t>ordezkaritza txikiagoa</a:t>
            </a:r>
            <a:r>
              <a:rPr lang="eu-ES" sz="1100" dirty="0" smtClean="0"/>
              <a:t> duten </a:t>
            </a:r>
            <a:r>
              <a:rPr lang="eu-ES" sz="1100" b="1" dirty="0" smtClean="0"/>
              <a:t>arloen</a:t>
            </a:r>
            <a:r>
              <a:rPr lang="eu-ES" sz="1100" dirty="0" smtClean="0"/>
              <a:t> taula.</a:t>
            </a:r>
            <a:endParaRPr lang="eu-ES" sz="1100" dirty="0"/>
          </a:p>
        </p:txBody>
      </p:sp>
      <p:grpSp>
        <p:nvGrpSpPr>
          <p:cNvPr id="2" name="1 Grupo"/>
          <p:cNvGrpSpPr/>
          <p:nvPr/>
        </p:nvGrpSpPr>
        <p:grpSpPr>
          <a:xfrm>
            <a:off x="251521" y="188641"/>
            <a:ext cx="8482686" cy="6320520"/>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5">
              <a:duotone>
                <a:prstClr val="black"/>
                <a:schemeClr val="accent1">
                  <a:tint val="45000"/>
                  <a:satMod val="400000"/>
                </a:schemeClr>
              </a:duotone>
              <a:extLst>
                <a:ext uri="{BEBA8EAE-BF5A-486C-A8C5-ECC9F3942E4B}">
                  <a14:imgProps xmlns:a14="http://schemas.microsoft.com/office/drawing/2010/main">
                    <a14:imgLayer r:embed="rId6">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57200"/>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smtClean="0">
                  <a:solidFill>
                    <a:schemeClr val="bg1"/>
                  </a:solidFill>
                  <a:latin typeface="Calibri" pitchFamily="34" charset="0"/>
                </a:rPr>
                <a:t>Diru-laguntzaren zenbatekoa</a:t>
              </a:r>
              <a:endParaRPr lang="eu-ES" sz="2400" b="1" dirty="0">
                <a:solidFill>
                  <a:schemeClr val="bg1"/>
                </a:solidFill>
                <a:latin typeface="Calibri" pitchFamily="34" charset="0"/>
                <a:cs typeface="Calibri" pitchFamily="34" charset="0"/>
              </a:endParaRPr>
            </a:p>
          </p:txBody>
        </p:sp>
        <p:pic>
          <p:nvPicPr>
            <p:cNvPr id="16" name="Picture 6" descr="cuadrado verde 2 copia"/>
            <p:cNvPicPr>
              <a:picLocks noChangeAspect="1" noChangeArrowheads="1"/>
            </p:cNvPicPr>
            <p:nvPr/>
          </p:nvPicPr>
          <p:blipFill>
            <a:blip r:embed="rId7">
              <a:extLst>
                <a:ext uri="{BEBA8EAE-BF5A-486C-A8C5-ECC9F3942E4B}">
                  <a14:imgProps xmlns:a14="http://schemas.microsoft.com/office/drawing/2010/main">
                    <a14:imgLayer r:embed="rId8">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9" cstate="print">
              <a:extLst>
                <a:ext uri="{28A0092B-C50C-407E-A947-70E740481C1C}">
                  <a14:useLocalDpi xmlns:a14="http://schemas.microsoft.com/office/drawing/2010/main" val="0"/>
                </a:ext>
              </a:extLst>
            </a:blip>
            <a:srcRect l="4106" b="1329"/>
            <a:stretch>
              <a:fillRect/>
            </a:stretch>
          </p:blipFill>
          <p:spPr bwMode="auto">
            <a:xfrm flipH="1">
              <a:off x="7820705" y="4509119"/>
              <a:ext cx="913501" cy="19904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1" name="30 Rectángulo redondeado"/>
          <p:cNvSpPr/>
          <p:nvPr/>
        </p:nvSpPr>
        <p:spPr>
          <a:xfrm>
            <a:off x="467545" y="749709"/>
            <a:ext cx="1800200" cy="360040"/>
          </a:xfrm>
          <a:prstGeom prst="roundRect">
            <a:avLst/>
          </a:prstGeom>
          <a:solidFill>
            <a:schemeClr val="accent3">
              <a:lumMod val="40000"/>
              <a:lumOff val="60000"/>
            </a:schemeClr>
          </a:solidFill>
          <a:ln>
            <a:solidFill>
              <a:schemeClr val="accent3">
                <a:lumMod val="60000"/>
                <a:lumOff val="4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10"/>
              </a:buBlip>
            </a:pPr>
            <a:r>
              <a:rPr lang="eu-ES" b="1" dirty="0" smtClean="0">
                <a:solidFill>
                  <a:schemeClr val="tx1"/>
                </a:solidFill>
              </a:rPr>
              <a:t>Enpresak</a:t>
            </a:r>
            <a:endParaRPr lang="eu-ES" b="1" dirty="0">
              <a:solidFill>
                <a:schemeClr val="tx1"/>
              </a:solidFill>
            </a:endParaRPr>
          </a:p>
        </p:txBody>
      </p:sp>
      <p:sp>
        <p:nvSpPr>
          <p:cNvPr id="18" name="17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20" name="19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graphicFrame>
        <p:nvGraphicFramePr>
          <p:cNvPr id="23" name="22 Tabla"/>
          <p:cNvGraphicFramePr>
            <a:graphicFrameLocks noGrp="1"/>
          </p:cNvGraphicFramePr>
          <p:nvPr>
            <p:extLst>
              <p:ext uri="{D42A27DB-BD31-4B8C-83A1-F6EECF244321}">
                <p14:modId xmlns:p14="http://schemas.microsoft.com/office/powerpoint/2010/main" val="2524040993"/>
              </p:ext>
            </p:extLst>
          </p:nvPr>
        </p:nvGraphicFramePr>
        <p:xfrm>
          <a:off x="448916" y="1142331"/>
          <a:ext cx="7948926" cy="2693914"/>
        </p:xfrm>
        <a:graphic>
          <a:graphicData uri="http://schemas.openxmlformats.org/drawingml/2006/table">
            <a:tbl>
              <a:tblPr firstRow="1" bandRow="1">
                <a:tableStyleId>{5C22544A-7EE6-4342-B048-85BDC9FD1C3A}</a:tableStyleId>
              </a:tblPr>
              <a:tblGrid>
                <a:gridCol w="2692342"/>
                <a:gridCol w="216024"/>
                <a:gridCol w="792088"/>
                <a:gridCol w="792088"/>
                <a:gridCol w="864096"/>
                <a:gridCol w="864096"/>
                <a:gridCol w="936104"/>
                <a:gridCol w="792088"/>
              </a:tblGrid>
              <a:tr h="225793">
                <a:tc rowSpan="3">
                  <a:txBody>
                    <a:bodyPr/>
                    <a:lstStyle/>
                    <a:p>
                      <a:pPr>
                        <a:lnSpc>
                          <a:spcPct val="115000"/>
                        </a:lnSpc>
                        <a:spcAft>
                          <a:spcPts val="0"/>
                        </a:spcAft>
                      </a:pPr>
                      <a:r>
                        <a:rPr lang="es-ES" sz="800" kern="1200" dirty="0">
                          <a:effectLst/>
                        </a:rPr>
                        <a:t>Praktikaldiko kontratua edo kontratu mugagabea, titulazio akademikoaren arabera</a:t>
                      </a:r>
                      <a:endParaRPr lang="eu-ES" sz="1200" dirty="0">
                        <a:effectLst/>
                        <a:latin typeface="Times New Roman"/>
                        <a:ea typeface="Times New Roman"/>
                      </a:endParaRPr>
                    </a:p>
                  </a:txBody>
                  <a:tcPr anchor="ctr"/>
                </a:tc>
                <a:tc rowSpan="3">
                  <a:txBody>
                    <a:bodyPr/>
                    <a:lstStyle/>
                    <a:p>
                      <a:pPr algn="ctr">
                        <a:lnSpc>
                          <a:spcPct val="115000"/>
                        </a:lnSpc>
                        <a:spcAft>
                          <a:spcPts val="0"/>
                        </a:spcAft>
                      </a:pPr>
                      <a:endParaRPr lang="es-ES" sz="1200" dirty="0">
                        <a:effectLst/>
                        <a:latin typeface="Times New Roman"/>
                        <a:ea typeface="Times New Roman"/>
                      </a:endParaRPr>
                    </a:p>
                  </a:txBody>
                  <a:tcPr anchor="ctr"/>
                </a:tc>
                <a:tc gridSpan="2">
                  <a:txBody>
                    <a:bodyPr/>
                    <a:lstStyle/>
                    <a:p>
                      <a:pPr algn="ctr">
                        <a:lnSpc>
                          <a:spcPct val="115000"/>
                        </a:lnSpc>
                        <a:spcAft>
                          <a:spcPts val="0"/>
                        </a:spcAft>
                      </a:pPr>
                      <a:r>
                        <a:rPr lang="es-ES" sz="800" kern="1200" dirty="0">
                          <a:effectLst/>
                        </a:rPr>
                        <a:t>Praktikaldiko kontratua</a:t>
                      </a:r>
                      <a:endParaRPr lang="eu-ES" sz="1200" dirty="0">
                        <a:effectLst/>
                        <a:latin typeface="Times New Roman"/>
                        <a:ea typeface="Times New Roman"/>
                      </a:endParaRPr>
                    </a:p>
                  </a:txBody>
                  <a:tcPr anchor="ctr"/>
                </a:tc>
                <a:tc hMerge="1">
                  <a:txBody>
                    <a:bodyPr/>
                    <a:lstStyle/>
                    <a:p>
                      <a:endParaRPr lang="es-ES"/>
                    </a:p>
                  </a:txBody>
                  <a:tcPr/>
                </a:tc>
                <a:tc rowSpan="3">
                  <a:txBody>
                    <a:bodyPr/>
                    <a:lstStyle/>
                    <a:p>
                      <a:pPr algn="ctr">
                        <a:lnSpc>
                          <a:spcPct val="115000"/>
                        </a:lnSpc>
                        <a:spcAft>
                          <a:spcPts val="0"/>
                        </a:spcAft>
                      </a:pPr>
                      <a:r>
                        <a:rPr lang="es-ES" sz="800" kern="1200">
                          <a:effectLst/>
                        </a:rPr>
                        <a:t>Kontratu mugagabea</a:t>
                      </a:r>
                      <a:endParaRPr lang="eu-ES" sz="1200">
                        <a:effectLst/>
                        <a:latin typeface="Times New Roman"/>
                        <a:ea typeface="Times New Roman"/>
                      </a:endParaRPr>
                    </a:p>
                  </a:txBody>
                  <a:tcPr anchor="ctr"/>
                </a:tc>
                <a:tc rowSpan="2" gridSpan="2">
                  <a:txBody>
                    <a:bodyPr/>
                    <a:lstStyle/>
                    <a:p>
                      <a:pPr algn="ctr">
                        <a:lnSpc>
                          <a:spcPct val="115000"/>
                        </a:lnSpc>
                        <a:spcAft>
                          <a:spcPts val="0"/>
                        </a:spcAft>
                      </a:pPr>
                      <a:r>
                        <a:rPr lang="es-ES" sz="800" kern="1200">
                          <a:effectLst/>
                        </a:rPr>
                        <a:t>Praktikaldiko kontratua</a:t>
                      </a:r>
                      <a:endParaRPr lang="eu-ES" sz="1200">
                        <a:effectLst/>
                        <a:latin typeface="Times New Roman"/>
                        <a:ea typeface="Times New Roman"/>
                      </a:endParaRPr>
                    </a:p>
                  </a:txBody>
                  <a:tcPr marL="0" marR="0" marT="0" marB="0" anchor="ctr"/>
                </a:tc>
                <a:tc rowSpan="2" hMerge="1">
                  <a:txBody>
                    <a:bodyPr/>
                    <a:lstStyle/>
                    <a:p>
                      <a:endParaRPr lang="es-ES"/>
                    </a:p>
                  </a:txBody>
                  <a:tcPr/>
                </a:tc>
                <a:tc rowSpan="2">
                  <a:txBody>
                    <a:bodyPr/>
                    <a:lstStyle/>
                    <a:p>
                      <a:pPr algn="ctr">
                        <a:lnSpc>
                          <a:spcPct val="115000"/>
                        </a:lnSpc>
                        <a:spcAft>
                          <a:spcPts val="0"/>
                        </a:spcAft>
                      </a:pPr>
                      <a:r>
                        <a:rPr lang="es-ES" sz="800" kern="1200" dirty="0">
                          <a:effectLst/>
                        </a:rPr>
                        <a:t>Kontratu mugagabea</a:t>
                      </a:r>
                      <a:endParaRPr lang="eu-ES" sz="1200" dirty="0">
                        <a:effectLst/>
                        <a:latin typeface="Times New Roman"/>
                        <a:ea typeface="Times New Roman"/>
                      </a:endParaRPr>
                    </a:p>
                  </a:txBody>
                  <a:tcPr marL="0" marR="0" marT="0" marB="0" anchor="ctr"/>
                </a:tc>
              </a:tr>
              <a:tr h="0">
                <a:tc vMerge="1">
                  <a:txBody>
                    <a:bodyPr/>
                    <a:lstStyle/>
                    <a:p>
                      <a:endParaRPr lang="es-ES"/>
                    </a:p>
                  </a:txBody>
                  <a:tcPr/>
                </a:tc>
                <a:tc vMerge="1">
                  <a:txBody>
                    <a:bodyPr/>
                    <a:lstStyle/>
                    <a:p>
                      <a:endParaRPr lang="es-ES"/>
                    </a:p>
                  </a:txBody>
                  <a:tcPr/>
                </a:tc>
                <a:tc rowSpan="2">
                  <a:txBody>
                    <a:bodyPr/>
                    <a:lstStyle/>
                    <a:p>
                      <a:pPr algn="ctr">
                        <a:lnSpc>
                          <a:spcPct val="115000"/>
                        </a:lnSpc>
                        <a:spcAft>
                          <a:spcPts val="0"/>
                        </a:spcAft>
                      </a:pPr>
                      <a:r>
                        <a:rPr lang="es-ES" sz="800" kern="1200" dirty="0">
                          <a:effectLst/>
                        </a:rPr>
                        <a:t>Diru-laguntza</a:t>
                      </a:r>
                      <a:endParaRPr lang="eu-ES" sz="1200" dirty="0">
                        <a:effectLst/>
                      </a:endParaRPr>
                    </a:p>
                    <a:p>
                      <a:pPr algn="ctr">
                        <a:lnSpc>
                          <a:spcPct val="115000"/>
                        </a:lnSpc>
                        <a:spcAft>
                          <a:spcPts val="0"/>
                        </a:spcAft>
                      </a:pPr>
                      <a:r>
                        <a:rPr lang="es-ES" sz="800" kern="1200" dirty="0">
                          <a:effectLst/>
                        </a:rPr>
                        <a:t>6 hilabeterako</a:t>
                      </a:r>
                      <a:endParaRPr lang="eu-ES" sz="1200" dirty="0">
                        <a:effectLst/>
                        <a:latin typeface="Times New Roman"/>
                        <a:ea typeface="Times New Roman"/>
                      </a:endParaRPr>
                    </a:p>
                  </a:txBody>
                  <a:tcPr anchor="ctr"/>
                </a:tc>
                <a:tc rowSpan="2">
                  <a:txBody>
                    <a:bodyPr/>
                    <a:lstStyle/>
                    <a:p>
                      <a:pPr algn="ctr">
                        <a:lnSpc>
                          <a:spcPct val="115000"/>
                        </a:lnSpc>
                        <a:spcAft>
                          <a:spcPts val="0"/>
                        </a:spcAft>
                      </a:pPr>
                      <a:r>
                        <a:rPr lang="es-ES" sz="800" kern="1200" dirty="0">
                          <a:effectLst/>
                        </a:rPr>
                        <a:t>Diru-laguntza</a:t>
                      </a:r>
                      <a:endParaRPr lang="eu-ES" sz="1200" dirty="0">
                        <a:effectLst/>
                      </a:endParaRPr>
                    </a:p>
                    <a:p>
                      <a:pPr algn="ctr">
                        <a:lnSpc>
                          <a:spcPct val="115000"/>
                        </a:lnSpc>
                        <a:spcAft>
                          <a:spcPts val="0"/>
                        </a:spcAft>
                      </a:pPr>
                      <a:r>
                        <a:rPr lang="es-ES" sz="800" kern="1200" dirty="0">
                          <a:effectLst/>
                        </a:rPr>
                        <a:t>12 hilabeterako</a:t>
                      </a:r>
                      <a:endParaRPr lang="eu-ES" sz="1200" dirty="0">
                        <a:effectLst/>
                        <a:latin typeface="Times New Roman"/>
                        <a:ea typeface="Times New Roman"/>
                      </a:endParaRPr>
                    </a:p>
                  </a:txBody>
                  <a:tcPr anchor="ctr"/>
                </a:tc>
                <a:tc vMerge="1">
                  <a:txBody>
                    <a:bodyPr/>
                    <a:lstStyle/>
                    <a:p>
                      <a:endParaRPr lang="es-ES"/>
                    </a:p>
                  </a:txBody>
                  <a:tcPr/>
                </a:tc>
                <a:tc gridSpan="2" vMerge="1">
                  <a:txBody>
                    <a:bodyPr/>
                    <a:lstStyle/>
                    <a:p>
                      <a:pPr algn="ctr">
                        <a:lnSpc>
                          <a:spcPct val="115000"/>
                        </a:lnSpc>
                        <a:spcAft>
                          <a:spcPts val="0"/>
                        </a:spcAft>
                      </a:pPr>
                      <a:endParaRPr lang="es-ES" sz="1200">
                        <a:effectLst/>
                        <a:latin typeface="Times New Roman"/>
                        <a:ea typeface="Times New Roman"/>
                      </a:endParaRPr>
                    </a:p>
                  </a:txBody>
                  <a:tcPr marL="0" marR="0" marT="0" marB="0" anchor="ctr"/>
                </a:tc>
                <a:tc hMerge="1" vMerge="1">
                  <a:txBody>
                    <a:bodyPr/>
                    <a:lstStyle/>
                    <a:p>
                      <a:pPr algn="ctr">
                        <a:lnSpc>
                          <a:spcPct val="115000"/>
                        </a:lnSpc>
                        <a:spcAft>
                          <a:spcPts val="0"/>
                        </a:spcAft>
                      </a:pPr>
                      <a:endParaRPr lang="es-ES" sz="1200">
                        <a:effectLst/>
                        <a:latin typeface="Times New Roman"/>
                        <a:ea typeface="Times New Roman"/>
                      </a:endParaRPr>
                    </a:p>
                  </a:txBody>
                  <a:tcPr marL="0" marR="0" marT="0" marB="0" anchor="ctr"/>
                </a:tc>
                <a:tc vMerge="1">
                  <a:txBody>
                    <a:bodyPr/>
                    <a:lstStyle/>
                    <a:p>
                      <a:pPr algn="ctr">
                        <a:lnSpc>
                          <a:spcPct val="115000"/>
                        </a:lnSpc>
                        <a:spcAft>
                          <a:spcPts val="0"/>
                        </a:spcAft>
                      </a:pPr>
                      <a:endParaRPr lang="es-ES" sz="1200">
                        <a:effectLst/>
                        <a:latin typeface="Times New Roman"/>
                        <a:ea typeface="Times New Roman"/>
                      </a:endParaRPr>
                    </a:p>
                  </a:txBody>
                  <a:tcPr marL="0" marR="0" marT="0" marB="0" anchor="ctr"/>
                </a:tc>
              </a:tr>
              <a:tr h="615749">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vMerge="1">
                  <a:txBody>
                    <a:bodyPr/>
                    <a:lstStyle/>
                    <a:p>
                      <a:endParaRPr lang="es-ES"/>
                    </a:p>
                  </a:txBody>
                  <a:tcPr/>
                </a:tc>
                <a:tc>
                  <a:txBody>
                    <a:bodyPr/>
                    <a:lstStyle/>
                    <a:p>
                      <a:pPr algn="ctr">
                        <a:lnSpc>
                          <a:spcPct val="115000"/>
                        </a:lnSpc>
                        <a:spcAft>
                          <a:spcPts val="0"/>
                        </a:spcAft>
                      </a:pPr>
                      <a:r>
                        <a:rPr lang="es-ES" sz="800" kern="1200" dirty="0">
                          <a:effectLst/>
                        </a:rPr>
                        <a:t>Diru-laguntza, emakumeen ordezk. txikiagoa </a:t>
                      </a:r>
                      <a:endParaRPr lang="eu-ES" sz="1200" dirty="0">
                        <a:effectLst/>
                      </a:endParaRPr>
                    </a:p>
                    <a:p>
                      <a:pPr algn="ctr">
                        <a:lnSpc>
                          <a:spcPct val="115000"/>
                        </a:lnSpc>
                        <a:spcAft>
                          <a:spcPts val="0"/>
                        </a:spcAft>
                      </a:pPr>
                      <a:r>
                        <a:rPr lang="es-ES" sz="800" kern="1200" dirty="0">
                          <a:effectLst/>
                        </a:rPr>
                        <a:t>(6 hilabete)</a:t>
                      </a:r>
                      <a:endParaRPr lang="eu-ES" sz="1200" dirty="0">
                        <a:effectLst/>
                        <a:latin typeface="Times New Roman"/>
                        <a:ea typeface="Times New Roman"/>
                      </a:endParaRPr>
                    </a:p>
                  </a:txBody>
                  <a:tcPr marL="0" marR="0" marT="0" marB="0" anchor="ct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800" kern="1200" dirty="0">
                          <a:effectLst/>
                        </a:rPr>
                        <a:t>Diru-laguntza, emakumeen ordezk. </a:t>
                      </a:r>
                      <a:r>
                        <a:rPr lang="es-ES" sz="800" kern="1200" dirty="0" err="1" smtClean="0">
                          <a:effectLst/>
                        </a:rPr>
                        <a:t>txikiagoa</a:t>
                      </a:r>
                      <a:r>
                        <a:rPr lang="es-ES" sz="800" kern="1200" dirty="0" smtClean="0">
                          <a:effectLst/>
                        </a:rPr>
                        <a:t> </a:t>
                      </a:r>
                    </a:p>
                    <a:p>
                      <a:pPr marL="0" marR="0" indent="0" algn="ctr" defTabSz="914400" rtl="0" eaLnBrk="1" fontAlgn="auto" latinLnBrk="0" hangingPunct="1">
                        <a:lnSpc>
                          <a:spcPct val="115000"/>
                        </a:lnSpc>
                        <a:spcBef>
                          <a:spcPts val="0"/>
                        </a:spcBef>
                        <a:spcAft>
                          <a:spcPts val="0"/>
                        </a:spcAft>
                        <a:buClrTx/>
                        <a:buSzTx/>
                        <a:buFontTx/>
                        <a:buNone/>
                        <a:tabLst/>
                        <a:defRPr/>
                      </a:pPr>
                      <a:r>
                        <a:rPr lang="es-ES" sz="800" kern="1200" dirty="0" smtClean="0">
                          <a:effectLst/>
                          <a:latin typeface="+mj-lt"/>
                        </a:rPr>
                        <a:t>(12</a:t>
                      </a:r>
                      <a:r>
                        <a:rPr lang="es-ES" sz="800" kern="1200" baseline="0" dirty="0" smtClean="0">
                          <a:effectLst/>
                          <a:latin typeface="+mj-lt"/>
                        </a:rPr>
                        <a:t> </a:t>
                      </a:r>
                      <a:r>
                        <a:rPr lang="es-ES" sz="800" kern="1200" dirty="0" smtClean="0">
                          <a:effectLst/>
                          <a:latin typeface="+mj-lt"/>
                        </a:rPr>
                        <a:t> </a:t>
                      </a:r>
                      <a:r>
                        <a:rPr lang="es-ES" sz="800" kern="1200" dirty="0" err="1" smtClean="0">
                          <a:effectLst/>
                          <a:latin typeface="+mj-lt"/>
                        </a:rPr>
                        <a:t>hilabete</a:t>
                      </a:r>
                      <a:r>
                        <a:rPr lang="es-ES" sz="800" kern="1200" dirty="0" smtClean="0">
                          <a:effectLst/>
                          <a:latin typeface="+mj-lt"/>
                        </a:rPr>
                        <a:t>)</a:t>
                      </a:r>
                      <a:endParaRPr lang="eu-ES" sz="800" dirty="0" smtClean="0">
                        <a:effectLst/>
                        <a:latin typeface="+mj-lt"/>
                        <a:ea typeface="Times New Roman"/>
                      </a:endParaRPr>
                    </a:p>
                  </a:txBody>
                  <a:tcPr marL="0" marR="0" marT="0" marB="0" anchor="ctr"/>
                </a:tc>
                <a:tc>
                  <a:txBody>
                    <a:bodyPr/>
                    <a:lstStyle/>
                    <a:p>
                      <a:pPr algn="ctr">
                        <a:lnSpc>
                          <a:spcPct val="115000"/>
                        </a:lnSpc>
                        <a:spcAft>
                          <a:spcPts val="0"/>
                        </a:spcAft>
                      </a:pPr>
                      <a:r>
                        <a:rPr lang="es-ES" sz="800" kern="1200" dirty="0">
                          <a:effectLst/>
                        </a:rPr>
                        <a:t>Diru-laguntza,</a:t>
                      </a:r>
                      <a:endParaRPr lang="eu-ES" sz="1200" dirty="0">
                        <a:effectLst/>
                      </a:endParaRPr>
                    </a:p>
                    <a:p>
                      <a:pPr algn="ctr">
                        <a:lnSpc>
                          <a:spcPct val="115000"/>
                        </a:lnSpc>
                        <a:spcAft>
                          <a:spcPts val="0"/>
                        </a:spcAft>
                      </a:pPr>
                      <a:r>
                        <a:rPr lang="es-ES" sz="800" kern="1200" dirty="0">
                          <a:effectLst/>
                        </a:rPr>
                        <a:t>emakumeen </a:t>
                      </a:r>
                      <a:r>
                        <a:rPr lang="es-ES" sz="800" kern="1200" dirty="0" err="1">
                          <a:effectLst/>
                        </a:rPr>
                        <a:t>ordezk</a:t>
                      </a:r>
                      <a:r>
                        <a:rPr lang="es-ES" sz="800" kern="1200" dirty="0" smtClean="0">
                          <a:effectLst/>
                        </a:rPr>
                        <a:t>. </a:t>
                      </a:r>
                      <a:r>
                        <a:rPr lang="es-ES" sz="800" kern="1200" dirty="0" err="1" smtClean="0">
                          <a:effectLst/>
                        </a:rPr>
                        <a:t>txikiagoa</a:t>
                      </a:r>
                      <a:endParaRPr lang="eu-ES" sz="1200" dirty="0">
                        <a:effectLst/>
                        <a:latin typeface="Times New Roman"/>
                        <a:ea typeface="Times New Roman"/>
                      </a:endParaRPr>
                    </a:p>
                  </a:txBody>
                  <a:tcPr marL="0" marR="0" marT="0" marB="0" anchor="ctr"/>
                </a:tc>
              </a:tr>
              <a:tr h="380714">
                <a:tc>
                  <a:txBody>
                    <a:bodyPr/>
                    <a:lstStyle/>
                    <a:p>
                      <a:pPr algn="ctr">
                        <a:lnSpc>
                          <a:spcPct val="115000"/>
                        </a:lnSpc>
                        <a:spcAft>
                          <a:spcPts val="0"/>
                        </a:spcAft>
                      </a:pPr>
                      <a:r>
                        <a:rPr lang="es-ES" sz="900" b="1" kern="1200" dirty="0">
                          <a:effectLst/>
                        </a:rPr>
                        <a:t>Lizentzia, ingeniaritza, </a:t>
                      </a:r>
                      <a:r>
                        <a:rPr lang="es-ES" sz="900" b="1" kern="1200" dirty="0" err="1">
                          <a:effectLst/>
                        </a:rPr>
                        <a:t>arkitektura</a:t>
                      </a:r>
                      <a:r>
                        <a:rPr lang="es-ES" sz="900" b="1" kern="1200" dirty="0">
                          <a:effectLst/>
                        </a:rPr>
                        <a:t> </a:t>
                      </a:r>
                      <a:r>
                        <a:rPr lang="es-ES" sz="900" b="1" kern="1200" dirty="0" err="1" smtClean="0">
                          <a:effectLst/>
                        </a:rPr>
                        <a:t>edo</a:t>
                      </a:r>
                      <a:endParaRPr lang="es-ES" sz="900" b="1" kern="1200" dirty="0" smtClean="0">
                        <a:effectLst/>
                      </a:endParaRPr>
                    </a:p>
                    <a:p>
                      <a:pPr algn="ctr">
                        <a:lnSpc>
                          <a:spcPct val="115000"/>
                        </a:lnSpc>
                        <a:spcAft>
                          <a:spcPts val="0"/>
                        </a:spcAft>
                      </a:pPr>
                      <a:r>
                        <a:rPr lang="es-ES" sz="900" b="1" kern="1200" dirty="0" smtClean="0">
                          <a:effectLst/>
                        </a:rPr>
                        <a:t> </a:t>
                      </a:r>
                      <a:r>
                        <a:rPr lang="es-ES" sz="900" b="1" kern="1200" dirty="0" err="1" smtClean="0">
                          <a:effectLst/>
                        </a:rPr>
                        <a:t>masterra</a:t>
                      </a:r>
                      <a:r>
                        <a:rPr lang="es-ES" sz="900" b="1" kern="1200" baseline="0" dirty="0" smtClean="0">
                          <a:effectLst/>
                        </a:rPr>
                        <a:t> (</a:t>
                      </a:r>
                      <a:r>
                        <a:rPr lang="es-ES" sz="900" b="1" kern="1200" dirty="0" smtClean="0">
                          <a:effectLst/>
                        </a:rPr>
                        <a:t>Bolonia Plana)</a:t>
                      </a:r>
                      <a:endParaRPr lang="eu-ES" sz="900" b="1" dirty="0">
                        <a:effectLst/>
                        <a:latin typeface="Times New Roman"/>
                        <a:ea typeface="Times New Roman"/>
                      </a:endParaRPr>
                    </a:p>
                  </a:txBody>
                  <a:tcPr anchor="ctr"/>
                </a:tc>
                <a:tc>
                  <a:txBody>
                    <a:bodyPr/>
                    <a:lstStyle/>
                    <a:p>
                      <a:pPr algn="ctr">
                        <a:lnSpc>
                          <a:spcPct val="115000"/>
                        </a:lnSpc>
                        <a:spcAft>
                          <a:spcPts val="0"/>
                        </a:spcAft>
                      </a:pPr>
                      <a:endParaRPr lang="es-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4.500,00 €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7.200,00 €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9.000,00 €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4.950,00 €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a:effectLst/>
                        </a:rPr>
                        <a:t>7.920,00 €</a:t>
                      </a:r>
                      <a:endParaRPr lang="eu-ES" sz="900" b="1">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9.900,00 €</a:t>
                      </a:r>
                      <a:endParaRPr lang="eu-ES" sz="900" b="1" dirty="0">
                        <a:effectLst/>
                        <a:latin typeface="Times New Roman"/>
                        <a:ea typeface="Times New Roman"/>
                      </a:endParaRPr>
                    </a:p>
                  </a:txBody>
                  <a:tcPr marL="0" marR="0" marT="0" marB="0" anchor="ctr"/>
                </a:tc>
              </a:tr>
              <a:tr h="532001">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s-ES" sz="900" b="1" kern="1200" dirty="0" err="1">
                          <a:effectLst/>
                        </a:rPr>
                        <a:t>Unibertsitate</a:t>
                      </a:r>
                      <a:r>
                        <a:rPr lang="es-ES" sz="900" b="1" kern="1200" dirty="0">
                          <a:effectLst/>
                        </a:rPr>
                        <a:t>-diploma, </a:t>
                      </a:r>
                      <a:r>
                        <a:rPr lang="es-ES" sz="900" b="1" kern="1200" dirty="0" err="1">
                          <a:effectLst/>
                        </a:rPr>
                        <a:t>ingeniaritza</a:t>
                      </a:r>
                      <a:r>
                        <a:rPr lang="es-ES" sz="900" b="1" kern="1200" dirty="0">
                          <a:effectLst/>
                        </a:rPr>
                        <a:t> </a:t>
                      </a:r>
                      <a:r>
                        <a:rPr lang="es-ES" sz="900" b="1" kern="1200" dirty="0" err="1">
                          <a:effectLst/>
                        </a:rPr>
                        <a:t>teknikoa</a:t>
                      </a:r>
                      <a:r>
                        <a:rPr lang="es-ES" sz="900" b="1" kern="1200" dirty="0">
                          <a:effectLst/>
                        </a:rPr>
                        <a:t>, </a:t>
                      </a:r>
                      <a:r>
                        <a:rPr lang="es-ES" sz="900" b="1" kern="1200" dirty="0" err="1">
                          <a:effectLst/>
                        </a:rPr>
                        <a:t>arkitektura</a:t>
                      </a:r>
                      <a:r>
                        <a:rPr lang="es-ES" sz="900" b="1" kern="1200" dirty="0">
                          <a:effectLst/>
                        </a:rPr>
                        <a:t> </a:t>
                      </a:r>
                      <a:r>
                        <a:rPr lang="es-ES" sz="900" b="1" kern="1200" dirty="0" err="1">
                          <a:effectLst/>
                        </a:rPr>
                        <a:t>teknikoa</a:t>
                      </a:r>
                      <a:r>
                        <a:rPr lang="es-ES" sz="900" b="1" kern="1200" dirty="0">
                          <a:effectLst/>
                        </a:rPr>
                        <a:t> </a:t>
                      </a:r>
                      <a:r>
                        <a:rPr lang="es-ES" sz="900" b="1" kern="1200" dirty="0" err="1" smtClean="0">
                          <a:effectLst/>
                        </a:rPr>
                        <a:t>edo</a:t>
                      </a:r>
                      <a:endParaRPr lang="es-ES" sz="900" b="1" kern="1200" dirty="0" smtClean="0">
                        <a:effectLst/>
                      </a:endParaRPr>
                    </a:p>
                    <a:p>
                      <a:pPr marL="0" marR="0" indent="0" algn="ctr" defTabSz="914400" rtl="0" eaLnBrk="1" fontAlgn="auto" latinLnBrk="0" hangingPunct="1">
                        <a:lnSpc>
                          <a:spcPct val="115000"/>
                        </a:lnSpc>
                        <a:spcBef>
                          <a:spcPts val="0"/>
                        </a:spcBef>
                        <a:spcAft>
                          <a:spcPts val="0"/>
                        </a:spcAft>
                        <a:buClrTx/>
                        <a:buSzTx/>
                        <a:buFontTx/>
                        <a:buNone/>
                        <a:tabLst/>
                        <a:defRPr/>
                      </a:pPr>
                      <a:r>
                        <a:rPr lang="es-ES" sz="900" b="1" kern="1200" dirty="0" smtClean="0">
                          <a:effectLst/>
                        </a:rPr>
                        <a:t> </a:t>
                      </a:r>
                      <a:r>
                        <a:rPr lang="es-ES" sz="900" b="1" kern="1200" dirty="0" err="1" smtClean="0">
                          <a:effectLst/>
                        </a:rPr>
                        <a:t>unibertsitate-gradua</a:t>
                      </a:r>
                      <a:r>
                        <a:rPr lang="es-ES" sz="900" b="1" kern="1200" dirty="0" smtClean="0">
                          <a:effectLst/>
                        </a:rPr>
                        <a:t> (Bolonia plana)</a:t>
                      </a:r>
                      <a:endParaRPr lang="eu-ES" sz="900" b="1" dirty="0" smtClean="0">
                        <a:effectLst/>
                        <a:latin typeface="Times New Roman"/>
                        <a:ea typeface="Times New Roman"/>
                      </a:endParaRPr>
                    </a:p>
                    <a:p>
                      <a:pPr algn="ctr">
                        <a:lnSpc>
                          <a:spcPct val="115000"/>
                        </a:lnSpc>
                        <a:spcAft>
                          <a:spcPts val="0"/>
                        </a:spcAft>
                      </a:pPr>
                      <a:endParaRPr lang="eu-ES" sz="900" b="1" dirty="0">
                        <a:effectLst/>
                        <a:latin typeface="Times New Roman"/>
                        <a:ea typeface="Times New Roman"/>
                      </a:endParaRPr>
                    </a:p>
                  </a:txBody>
                  <a:tcPr anchor="ctr"/>
                </a:tc>
                <a:tc>
                  <a:txBody>
                    <a:bodyPr/>
                    <a:lstStyle/>
                    <a:p>
                      <a:pPr algn="ctr">
                        <a:lnSpc>
                          <a:spcPct val="115000"/>
                        </a:lnSpc>
                        <a:spcAft>
                          <a:spcPts val="0"/>
                        </a:spcAft>
                      </a:pPr>
                      <a:endParaRPr lang="es-ES" sz="900" b="1" dirty="0">
                        <a:effectLst/>
                        <a:latin typeface="Times New Roman"/>
                        <a:ea typeface="Times New Roman"/>
                      </a:endParaRPr>
                    </a:p>
                  </a:txBody>
                  <a:tcPr anchor="ctr"/>
                </a:tc>
                <a:tc>
                  <a:txBody>
                    <a:bodyPr/>
                    <a:lstStyle/>
                    <a:p>
                      <a:pPr algn="ctr">
                        <a:lnSpc>
                          <a:spcPct val="115000"/>
                        </a:lnSpc>
                        <a:spcAft>
                          <a:spcPts val="0"/>
                        </a:spcAft>
                      </a:pPr>
                      <a:r>
                        <a:rPr lang="es-ES" sz="900" b="1" kern="1200">
                          <a:effectLst/>
                        </a:rPr>
                        <a:t>3.800,00 €</a:t>
                      </a:r>
                      <a:endParaRPr lang="eu-ES" sz="900" b="1">
                        <a:effectLst/>
                        <a:latin typeface="Times New Roman"/>
                        <a:ea typeface="Times New Roman"/>
                      </a:endParaRPr>
                    </a:p>
                  </a:txBody>
                  <a:tcPr anchor="ctr"/>
                </a:tc>
                <a:tc>
                  <a:txBody>
                    <a:bodyPr/>
                    <a:lstStyle/>
                    <a:p>
                      <a:pPr algn="ctr">
                        <a:lnSpc>
                          <a:spcPct val="115000"/>
                        </a:lnSpc>
                        <a:spcAft>
                          <a:spcPts val="0"/>
                        </a:spcAft>
                      </a:pPr>
                      <a:r>
                        <a:rPr lang="es-ES" sz="900" b="1" kern="1200">
                          <a:effectLst/>
                        </a:rPr>
                        <a:t>6.080,00 €</a:t>
                      </a:r>
                      <a:endParaRPr lang="eu-ES" sz="900" b="1">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7.600,00 €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4.180,00 €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6.688,00 €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8.360,00 €</a:t>
                      </a:r>
                      <a:endParaRPr lang="eu-ES" sz="900" b="1" dirty="0">
                        <a:effectLst/>
                        <a:latin typeface="Times New Roman"/>
                        <a:ea typeface="Times New Roman"/>
                      </a:endParaRPr>
                    </a:p>
                  </a:txBody>
                  <a:tcPr marL="0" marR="0" marT="0" marB="0" anchor="ctr"/>
                </a:tc>
              </a:tr>
              <a:tr h="238989">
                <a:tc>
                  <a:txBody>
                    <a:bodyPr/>
                    <a:lstStyle/>
                    <a:p>
                      <a:pPr algn="ctr">
                        <a:lnSpc>
                          <a:spcPct val="115000"/>
                        </a:lnSpc>
                        <a:spcAft>
                          <a:spcPts val="0"/>
                        </a:spcAft>
                      </a:pPr>
                      <a:r>
                        <a:rPr lang="es-ES" sz="900" b="1" kern="1200" dirty="0" err="1">
                          <a:effectLst/>
                        </a:rPr>
                        <a:t>Goi-mailako</a:t>
                      </a:r>
                      <a:r>
                        <a:rPr lang="es-ES" sz="900" b="1" kern="1200" dirty="0">
                          <a:effectLst/>
                        </a:rPr>
                        <a:t> </a:t>
                      </a:r>
                      <a:r>
                        <a:rPr lang="es-ES" sz="900" b="1" kern="1200" dirty="0" err="1">
                          <a:effectLst/>
                        </a:rPr>
                        <a:t>heziketa-zikloak</a:t>
                      </a:r>
                      <a:r>
                        <a:rPr lang="es-ES" sz="900" b="1" kern="1200" dirty="0">
                          <a:effectLst/>
                        </a:rPr>
                        <a:t> (LH II)</a:t>
                      </a:r>
                      <a:endParaRPr lang="eu-ES" sz="900" b="1" dirty="0">
                        <a:effectLst/>
                        <a:latin typeface="Times New Roman"/>
                        <a:ea typeface="Times New Roman"/>
                      </a:endParaRPr>
                    </a:p>
                  </a:txBody>
                  <a:tcPr anchor="ctr"/>
                </a:tc>
                <a:tc>
                  <a:txBody>
                    <a:bodyPr/>
                    <a:lstStyle/>
                    <a:p>
                      <a:pPr algn="ctr">
                        <a:lnSpc>
                          <a:spcPct val="115000"/>
                        </a:lnSpc>
                        <a:spcAft>
                          <a:spcPts val="0"/>
                        </a:spcAft>
                      </a:pPr>
                      <a:endParaRPr lang="es-ES" sz="900" b="1" dirty="0">
                        <a:effectLst/>
                        <a:latin typeface="Times New Roman"/>
                        <a:ea typeface="Times New Roman"/>
                      </a:endParaRPr>
                    </a:p>
                  </a:txBody>
                  <a:tcPr anchor="ctr"/>
                </a:tc>
                <a:tc>
                  <a:txBody>
                    <a:bodyPr/>
                    <a:lstStyle/>
                    <a:p>
                      <a:pPr algn="ctr">
                        <a:lnSpc>
                          <a:spcPct val="115000"/>
                        </a:lnSpc>
                        <a:spcAft>
                          <a:spcPts val="0"/>
                        </a:spcAft>
                      </a:pPr>
                      <a:r>
                        <a:rPr lang="es-ES" sz="900" b="1" kern="1200">
                          <a:effectLst/>
                        </a:rPr>
                        <a:t>3.250,00 €</a:t>
                      </a:r>
                      <a:endParaRPr lang="eu-ES" sz="900" b="1">
                        <a:effectLst/>
                        <a:latin typeface="Times New Roman"/>
                        <a:ea typeface="Times New Roman"/>
                      </a:endParaRPr>
                    </a:p>
                  </a:txBody>
                  <a:tcPr anchor="ctr"/>
                </a:tc>
                <a:tc>
                  <a:txBody>
                    <a:bodyPr/>
                    <a:lstStyle/>
                    <a:p>
                      <a:pPr algn="ctr">
                        <a:lnSpc>
                          <a:spcPct val="115000"/>
                        </a:lnSpc>
                        <a:spcAft>
                          <a:spcPts val="0"/>
                        </a:spcAft>
                      </a:pPr>
                      <a:r>
                        <a:rPr lang="es-ES" sz="900" b="1" kern="1200">
                          <a:effectLst/>
                        </a:rPr>
                        <a:t>5.200,00 €</a:t>
                      </a:r>
                      <a:endParaRPr lang="eu-ES" sz="900" b="1">
                        <a:effectLst/>
                        <a:latin typeface="Times New Roman"/>
                        <a:ea typeface="Times New Roman"/>
                      </a:endParaRPr>
                    </a:p>
                  </a:txBody>
                  <a:tcPr anchor="ctr"/>
                </a:tc>
                <a:tc>
                  <a:txBody>
                    <a:bodyPr/>
                    <a:lstStyle/>
                    <a:p>
                      <a:pPr algn="ctr">
                        <a:lnSpc>
                          <a:spcPct val="115000"/>
                        </a:lnSpc>
                        <a:spcAft>
                          <a:spcPts val="0"/>
                        </a:spcAft>
                      </a:pPr>
                      <a:r>
                        <a:rPr lang="es-ES" sz="900" b="1" kern="1200">
                          <a:effectLst/>
                        </a:rPr>
                        <a:t>6.500,00 €</a:t>
                      </a:r>
                      <a:endParaRPr lang="eu-ES" sz="900" b="1">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3.575,00 €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a:effectLst/>
                        </a:rPr>
                        <a:t>5.720,00 €</a:t>
                      </a:r>
                      <a:endParaRPr lang="eu-ES" sz="900" b="1">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7.150,00 €</a:t>
                      </a:r>
                      <a:endParaRPr lang="eu-ES" sz="900" b="1" dirty="0">
                        <a:effectLst/>
                        <a:latin typeface="Times New Roman"/>
                        <a:ea typeface="Times New Roman"/>
                      </a:endParaRPr>
                    </a:p>
                  </a:txBody>
                  <a:tcPr marL="0" marR="0" marT="0" marB="0" anchor="ctr"/>
                </a:tc>
              </a:tr>
              <a:tr h="213442">
                <a:tc>
                  <a:txBody>
                    <a:bodyPr/>
                    <a:lstStyle/>
                    <a:p>
                      <a:pPr algn="ctr">
                        <a:lnSpc>
                          <a:spcPct val="115000"/>
                        </a:lnSpc>
                        <a:spcAft>
                          <a:spcPts val="0"/>
                        </a:spcAft>
                      </a:pPr>
                      <a:r>
                        <a:rPr lang="es-ES" sz="900" b="1" kern="1200" dirty="0">
                          <a:effectLst/>
                        </a:rPr>
                        <a:t>Erdi-mailako heziketa-zikloak (LH I), Oinarrizko Lanbide Heziketa eta profesionaltasun-ziurtagiriak</a:t>
                      </a:r>
                      <a:endParaRPr lang="eu-ES" sz="900" b="1" dirty="0">
                        <a:effectLst/>
                        <a:latin typeface="Times New Roman"/>
                        <a:ea typeface="Times New Roman"/>
                      </a:endParaRPr>
                    </a:p>
                  </a:txBody>
                  <a:tcPr anchor="ctr"/>
                </a:tc>
                <a:tc>
                  <a:txBody>
                    <a:bodyPr/>
                    <a:lstStyle/>
                    <a:p>
                      <a:pPr algn="ctr">
                        <a:lnSpc>
                          <a:spcPct val="115000"/>
                        </a:lnSpc>
                        <a:spcAft>
                          <a:spcPts val="0"/>
                        </a:spcAft>
                      </a:pPr>
                      <a:endParaRPr lang="es-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2.800,00 €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4.480,00 €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5.600,00 €</a:t>
                      </a:r>
                      <a:endParaRPr lang="eu-ES" sz="900" b="1" dirty="0">
                        <a:effectLst/>
                        <a:latin typeface="Times New Roman"/>
                        <a:ea typeface="Times New Roman"/>
                      </a:endParaRPr>
                    </a:p>
                  </a:txBody>
                  <a:tcPr anchor="ctr"/>
                </a:tc>
                <a:tc>
                  <a:txBody>
                    <a:bodyPr/>
                    <a:lstStyle/>
                    <a:p>
                      <a:pPr algn="ctr">
                        <a:lnSpc>
                          <a:spcPct val="115000"/>
                        </a:lnSpc>
                        <a:spcAft>
                          <a:spcPts val="0"/>
                        </a:spcAft>
                      </a:pPr>
                      <a:r>
                        <a:rPr lang="es-ES" sz="900" b="1" kern="1200" dirty="0">
                          <a:effectLst/>
                        </a:rPr>
                        <a:t>3.080,00 €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4.928,00 €</a:t>
                      </a:r>
                      <a:endParaRPr lang="eu-ES" sz="900" b="1" dirty="0">
                        <a:effectLst/>
                        <a:latin typeface="Times New Roman"/>
                        <a:ea typeface="Times New Roman"/>
                      </a:endParaRPr>
                    </a:p>
                  </a:txBody>
                  <a:tcPr marL="0" marR="0" marT="0" marB="0" anchor="ctr"/>
                </a:tc>
                <a:tc>
                  <a:txBody>
                    <a:bodyPr/>
                    <a:lstStyle/>
                    <a:p>
                      <a:pPr algn="ctr">
                        <a:lnSpc>
                          <a:spcPct val="115000"/>
                        </a:lnSpc>
                        <a:spcAft>
                          <a:spcPts val="0"/>
                        </a:spcAft>
                      </a:pPr>
                      <a:r>
                        <a:rPr lang="es-ES" sz="900" b="1" kern="1200" dirty="0">
                          <a:effectLst/>
                        </a:rPr>
                        <a:t>6.160,00 €</a:t>
                      </a:r>
                      <a:endParaRPr lang="eu-ES" sz="900" b="1" dirty="0">
                        <a:effectLst/>
                        <a:latin typeface="Times New Roman"/>
                        <a:ea typeface="Times New Roman"/>
                      </a:endParaRPr>
                    </a:p>
                  </a:txBody>
                  <a:tcPr marL="0" marR="0" marT="0" marB="0" anchor="ctr"/>
                </a:tc>
              </a:tr>
            </a:tbl>
          </a:graphicData>
        </a:graphic>
      </p:graphicFrame>
      <p:sp>
        <p:nvSpPr>
          <p:cNvPr id="24" name="23 Rectángulo redondeado"/>
          <p:cNvSpPr/>
          <p:nvPr/>
        </p:nvSpPr>
        <p:spPr>
          <a:xfrm>
            <a:off x="467545" y="4365104"/>
            <a:ext cx="4425829" cy="360040"/>
          </a:xfrm>
          <a:prstGeom prst="roundRect">
            <a:avLst/>
          </a:prstGeom>
          <a:gradFill>
            <a:gsLst>
              <a:gs pos="34000">
                <a:srgbClr val="9DB7E5"/>
              </a:gs>
              <a:gs pos="3000">
                <a:schemeClr val="accent1">
                  <a:tint val="66000"/>
                  <a:satMod val="160000"/>
                </a:schemeClr>
              </a:gs>
              <a:gs pos="51000">
                <a:schemeClr val="accent1">
                  <a:tint val="44500"/>
                  <a:satMod val="160000"/>
                </a:schemeClr>
              </a:gs>
              <a:gs pos="100000">
                <a:schemeClr val="accent1">
                  <a:tint val="23500"/>
                  <a:satMod val="160000"/>
                </a:schemeClr>
              </a:gs>
            </a:gsLst>
            <a:lin ang="5400000" scaled="0"/>
          </a:gradFill>
          <a:ln w="6350">
            <a:solidFill>
              <a:schemeClr val="tx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285750" indent="-285750">
              <a:buBlip>
                <a:blip r:embed="rId10"/>
              </a:buBlip>
            </a:pPr>
            <a:r>
              <a:rPr lang="eu-ES" b="1" dirty="0" smtClean="0">
                <a:solidFill>
                  <a:schemeClr val="tx1"/>
                </a:solidFill>
              </a:rPr>
              <a:t>Diru-laguntza</a:t>
            </a:r>
            <a:r>
              <a:rPr lang="eu-ES" dirty="0" smtClean="0"/>
              <a:t> </a:t>
            </a:r>
            <a:r>
              <a:rPr lang="eu-ES" b="1" dirty="0" smtClean="0">
                <a:solidFill>
                  <a:schemeClr val="tx1"/>
                </a:solidFill>
              </a:rPr>
              <a:t>eskatzeko epeak</a:t>
            </a:r>
            <a:endParaRPr lang="eu-ES" b="1" dirty="0">
              <a:solidFill>
                <a:schemeClr val="tx1"/>
              </a:solidFill>
            </a:endParaRPr>
          </a:p>
        </p:txBody>
      </p:sp>
      <p:sp>
        <p:nvSpPr>
          <p:cNvPr id="25" name="24 Rectángulo redondeado"/>
          <p:cNvSpPr/>
          <p:nvPr/>
        </p:nvSpPr>
        <p:spPr>
          <a:xfrm>
            <a:off x="3628709" y="4812382"/>
            <a:ext cx="3747226" cy="931515"/>
          </a:xfrm>
          <a:prstGeom prst="roundRect">
            <a:avLst/>
          </a:prstGeom>
          <a:gradFill>
            <a:gsLst>
              <a:gs pos="3000">
                <a:schemeClr val="accent1">
                  <a:tint val="66000"/>
                  <a:satMod val="160000"/>
                </a:schemeClr>
              </a:gs>
              <a:gs pos="54000">
                <a:schemeClr val="accent1">
                  <a:tint val="44500"/>
                  <a:satMod val="160000"/>
                </a:schemeClr>
              </a:gs>
              <a:gs pos="100000">
                <a:schemeClr val="accent1">
                  <a:tint val="23500"/>
                  <a:satMod val="160000"/>
                </a:schemeClr>
              </a:gs>
            </a:gsLst>
            <a:lin ang="5400000" scaled="0"/>
          </a:gradFill>
        </p:spPr>
        <p:style>
          <a:lnRef idx="1">
            <a:schemeClr val="accent1"/>
          </a:lnRef>
          <a:fillRef idx="2">
            <a:schemeClr val="accent1"/>
          </a:fillRef>
          <a:effectRef idx="1">
            <a:schemeClr val="accent1"/>
          </a:effectRef>
          <a:fontRef idx="minor">
            <a:schemeClr val="dk1"/>
          </a:fontRef>
        </p:style>
        <p:txBody>
          <a:bodyPr rtlCol="0" anchor="ctr"/>
          <a:lstStyle/>
          <a:p>
            <a:r>
              <a:rPr lang="eu-ES" sz="1200" dirty="0">
                <a:solidFill>
                  <a:schemeClr val="dk1"/>
                </a:solidFill>
                <a:latin typeface="Calibri" panose="020F0502020204030204" pitchFamily="34" charset="0"/>
              </a:rPr>
              <a:t>Kontrataziorako </a:t>
            </a:r>
            <a:r>
              <a:rPr lang="eu-ES" sz="1200" dirty="0" smtClean="0">
                <a:solidFill>
                  <a:schemeClr val="dk1"/>
                </a:solidFill>
                <a:latin typeface="Calibri" panose="020F0502020204030204" pitchFamily="34" charset="0"/>
              </a:rPr>
              <a:t>diru-laguntzaren eskaera:</a:t>
            </a:r>
            <a:endParaRPr lang="eu-ES" sz="1200" dirty="0">
              <a:solidFill>
                <a:schemeClr val="dk1"/>
              </a:solidFill>
              <a:latin typeface="Calibri" panose="020F0502020204030204" pitchFamily="34" charset="0"/>
            </a:endParaRPr>
          </a:p>
          <a:p>
            <a:r>
              <a:rPr lang="eu-ES" sz="1200" dirty="0">
                <a:solidFill>
                  <a:schemeClr val="dk1"/>
                </a:solidFill>
                <a:latin typeface="Calibri" panose="020F0502020204030204" pitchFamily="34" charset="0"/>
              </a:rPr>
              <a:t>Euskal Herriko Agintaritzaren Aldizkarian </a:t>
            </a:r>
            <a:r>
              <a:rPr lang="eu-ES" sz="1200" dirty="0" smtClean="0">
                <a:solidFill>
                  <a:schemeClr val="dk1"/>
                </a:solidFill>
                <a:latin typeface="Calibri" panose="020F0502020204030204" pitchFamily="34" charset="0"/>
              </a:rPr>
              <a:t>argitaratu </a:t>
            </a:r>
            <a:r>
              <a:rPr lang="eu-ES" sz="1200" dirty="0">
                <a:solidFill>
                  <a:schemeClr val="dk1"/>
                </a:solidFill>
                <a:latin typeface="Calibri" panose="020F0502020204030204" pitchFamily="34" charset="0"/>
              </a:rPr>
              <a:t>eta </a:t>
            </a:r>
            <a:r>
              <a:rPr lang="eu-ES" sz="1200" dirty="0" smtClean="0">
                <a:solidFill>
                  <a:schemeClr val="dk1"/>
                </a:solidFill>
                <a:latin typeface="Calibri" panose="020F0502020204030204" pitchFamily="34" charset="0"/>
              </a:rPr>
              <a:t>hurrengo egunetik </a:t>
            </a:r>
            <a:endParaRPr lang="eu-ES" sz="1200" dirty="0" smtClean="0">
              <a:solidFill>
                <a:schemeClr val="dk1"/>
              </a:solidFill>
              <a:latin typeface="Calibri" panose="020F0502020204030204" pitchFamily="34" charset="0"/>
              <a:cs typeface="Calibri" panose="020F0502020204030204" pitchFamily="34" charset="0"/>
            </a:endParaRPr>
          </a:p>
          <a:p>
            <a:r>
              <a:rPr lang="eu-ES" sz="1600" b="1" dirty="0" smtClean="0">
                <a:solidFill>
                  <a:schemeClr val="dk1"/>
                </a:solidFill>
                <a:latin typeface="Calibri" panose="020F0502020204030204" pitchFamily="34" charset="0"/>
              </a:rPr>
              <a:t>2018ko urriaren </a:t>
            </a:r>
            <a:r>
              <a:rPr lang="eu-ES" sz="1600" b="1" dirty="0" smtClean="0">
                <a:solidFill>
                  <a:schemeClr val="tx1"/>
                </a:solidFill>
                <a:latin typeface="Calibri" panose="020F0502020204030204" pitchFamily="34" charset="0"/>
              </a:rPr>
              <a:t>31ra</a:t>
            </a:r>
            <a:endParaRPr lang="eu-ES" sz="1100" i="1" dirty="0" smtClean="0">
              <a:solidFill>
                <a:schemeClr val="tx1"/>
              </a:solidFill>
              <a:latin typeface="Calibri" panose="020F0502020204030204" pitchFamily="34" charset="0"/>
              <a:cs typeface="Calibri" panose="020F0502020204030204" pitchFamily="34" charset="0"/>
            </a:endParaRPr>
          </a:p>
          <a:p>
            <a:r>
              <a:rPr lang="eu-ES" sz="1100" i="1" dirty="0" smtClean="0">
                <a:solidFill>
                  <a:schemeClr val="tx1"/>
                </a:solidFill>
                <a:latin typeface="Calibri" panose="020F0502020204030204" pitchFamily="34" charset="0"/>
              </a:rPr>
              <a:t>(diruz laguntzeko kontratuaren azken eguna)</a:t>
            </a:r>
            <a:endParaRPr lang="eu-ES" sz="1100" i="1" dirty="0">
              <a:solidFill>
                <a:schemeClr val="tx1"/>
              </a:solidFill>
              <a:latin typeface="Calibri" panose="020F0502020204030204" pitchFamily="34" charset="0"/>
              <a:cs typeface="Calibri" panose="020F0502020204030204" pitchFamily="34" charset="0"/>
            </a:endParaRPr>
          </a:p>
        </p:txBody>
      </p:sp>
      <p:sp>
        <p:nvSpPr>
          <p:cNvPr id="26" name="25 Flecha derecha"/>
          <p:cNvSpPr/>
          <p:nvPr/>
        </p:nvSpPr>
        <p:spPr>
          <a:xfrm>
            <a:off x="2774959" y="5259988"/>
            <a:ext cx="471502" cy="288032"/>
          </a:xfrm>
          <a:prstGeom prst="rightArrow">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ES" sz="1400">
              <a:solidFill>
                <a:schemeClr val="tx1"/>
              </a:solidFill>
              <a:latin typeface="Courier" pitchFamily="49" charset="0"/>
            </a:endParaRPr>
          </a:p>
        </p:txBody>
      </p:sp>
      <p:sp>
        <p:nvSpPr>
          <p:cNvPr id="27" name="26 Rectángulo"/>
          <p:cNvSpPr/>
          <p:nvPr/>
        </p:nvSpPr>
        <p:spPr>
          <a:xfrm>
            <a:off x="837250" y="4941167"/>
            <a:ext cx="1570133" cy="725729"/>
          </a:xfrm>
          <a:prstGeom prst="rect">
            <a:avLst/>
          </a:prstGeom>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u-ES" sz="1400" b="1" dirty="0" smtClean="0">
                <a:solidFill>
                  <a:schemeClr val="tx1"/>
                </a:solidFill>
                <a:latin typeface="Courier" pitchFamily="49" charset="0"/>
              </a:rPr>
              <a:t>II. ERASKINA</a:t>
            </a:r>
          </a:p>
          <a:p>
            <a:pPr algn="ctr"/>
            <a:r>
              <a:rPr lang="eu-ES" sz="1200" b="1" dirty="0" smtClean="0">
                <a:solidFill>
                  <a:schemeClr val="tx1"/>
                </a:solidFill>
                <a:latin typeface="Courier" pitchFamily="49" charset="0"/>
              </a:rPr>
              <a:t>ENPRESAK</a:t>
            </a:r>
          </a:p>
        </p:txBody>
      </p:sp>
      <p:sp>
        <p:nvSpPr>
          <p:cNvPr id="6" name="5 Marcador de número de diapositiva"/>
          <p:cNvSpPr>
            <a:spLocks noGrp="1"/>
          </p:cNvSpPr>
          <p:nvPr>
            <p:ph type="sldNum" sz="quarter" idx="12"/>
          </p:nvPr>
        </p:nvSpPr>
        <p:spPr/>
        <p:txBody>
          <a:bodyPr/>
          <a:lstStyle/>
          <a:p>
            <a:fld id="{5FA25257-BB30-4C73-996F-3D6F1594CD55}" type="slidenum">
              <a:rPr lang="es-ES" smtClean="0"/>
              <a:t>7</a:t>
            </a:fld>
            <a:endParaRPr lang="es-ES"/>
          </a:p>
        </p:txBody>
      </p:sp>
    </p:spTree>
    <p:extLst>
      <p:ext uri="{BB962C8B-B14F-4D97-AF65-F5344CB8AC3E}">
        <p14:creationId xmlns:p14="http://schemas.microsoft.com/office/powerpoint/2010/main" val="2281280616"/>
      </p:ext>
    </p:extLst>
  </p:cSld>
  <p:clrMapOvr>
    <a:masterClrMapping/>
  </p:clrMapOvr>
  <mc:AlternateContent xmlns:mc="http://schemas.openxmlformats.org/markup-compatibility/2006" xmlns:p14="http://schemas.microsoft.com/office/powerpoint/2010/main">
    <mc:Choice Requires="p14">
      <p:transition spd="slow" p14:dur="2000"/>
    </mc:Choice>
    <mc:Fallback xmlns="" xmlns:o="urn:schemas-microsoft-com:office:office" xmlns:v="urn:schemas-microsoft-com:vml" xmlns:wp="http://schemas.openxmlformats.org/drawingml/2006/powerpointprocessingDrawing" xmlns:wne="http://schemas.microsoft.com/office/powerpoint/2006/powerpointml" xmlns:cdr="http://schemas.openxmlformats.org/drawingml/2006/chartDrawing" xmlns:dgm="http://schemas.openxmlformats.org/drawingml/2006/diagram" xmlns:c="http://schemas.openxmlformats.org/drawingml/2006/chart" xmlns:a14="http://schemas.microsoft.com/office/drawing/2010/main">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7"/>
                                        </p:tgtEl>
                                        <p:attrNameLst>
                                          <p:attrName>style.visibility</p:attrName>
                                        </p:attrNameLst>
                                      </p:cBhvr>
                                      <p:to>
                                        <p:strVal val="visible"/>
                                      </p:to>
                                    </p:set>
                                    <p:animEffect transition="in" filter="fade">
                                      <p:cBhvr>
                                        <p:cTn id="14" dur="1000"/>
                                        <p:tgtEl>
                                          <p:spTgt spid="27"/>
                                        </p:tgtEl>
                                      </p:cBhvr>
                                    </p:animEffect>
                                    <p:anim calcmode="lin" valueType="num">
                                      <p:cBhvr>
                                        <p:cTn id="15" dur="1000" fill="hold"/>
                                        <p:tgtEl>
                                          <p:spTgt spid="27"/>
                                        </p:tgtEl>
                                        <p:attrNameLst>
                                          <p:attrName>ppt_x</p:attrName>
                                        </p:attrNameLst>
                                      </p:cBhvr>
                                      <p:tavLst>
                                        <p:tav tm="0">
                                          <p:val>
                                            <p:strVal val="#ppt_x"/>
                                          </p:val>
                                        </p:tav>
                                        <p:tav tm="100000">
                                          <p:val>
                                            <p:strVal val="#ppt_x"/>
                                          </p:val>
                                        </p:tav>
                                      </p:tavLst>
                                    </p:anim>
                                    <p:anim calcmode="lin" valueType="num">
                                      <p:cBhvr>
                                        <p:cTn id="16" dur="1000" fill="hold"/>
                                        <p:tgtEl>
                                          <p:spTgt spid="27"/>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fade">
                                      <p:cBhvr>
                                        <p:cTn id="19" dur="1000"/>
                                        <p:tgtEl>
                                          <p:spTgt spid="26"/>
                                        </p:tgtEl>
                                      </p:cBhvr>
                                    </p:animEffect>
                                    <p:anim calcmode="lin" valueType="num">
                                      <p:cBhvr>
                                        <p:cTn id="20" dur="1000" fill="hold"/>
                                        <p:tgtEl>
                                          <p:spTgt spid="26"/>
                                        </p:tgtEl>
                                        <p:attrNameLst>
                                          <p:attrName>ppt_x</p:attrName>
                                        </p:attrNameLst>
                                      </p:cBhvr>
                                      <p:tavLst>
                                        <p:tav tm="0">
                                          <p:val>
                                            <p:strVal val="#ppt_x"/>
                                          </p:val>
                                        </p:tav>
                                        <p:tav tm="100000">
                                          <p:val>
                                            <p:strVal val="#ppt_x"/>
                                          </p:val>
                                        </p:tav>
                                      </p:tavLst>
                                    </p:anim>
                                    <p:anim calcmode="lin" valueType="num">
                                      <p:cBhvr>
                                        <p:cTn id="21" dur="1000" fill="hold"/>
                                        <p:tgtEl>
                                          <p:spTgt spid="26"/>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25"/>
                                        </p:tgtEl>
                                        <p:attrNameLst>
                                          <p:attrName>style.visibility</p:attrName>
                                        </p:attrNameLst>
                                      </p:cBhvr>
                                      <p:to>
                                        <p:strVal val="visible"/>
                                      </p:to>
                                    </p:set>
                                    <p:animEffect transition="in" filter="fade">
                                      <p:cBhvr>
                                        <p:cTn id="24" dur="1000"/>
                                        <p:tgtEl>
                                          <p:spTgt spid="25"/>
                                        </p:tgtEl>
                                      </p:cBhvr>
                                    </p:animEffect>
                                    <p:anim calcmode="lin" valueType="num">
                                      <p:cBhvr>
                                        <p:cTn id="25" dur="1000" fill="hold"/>
                                        <p:tgtEl>
                                          <p:spTgt spid="25"/>
                                        </p:tgtEl>
                                        <p:attrNameLst>
                                          <p:attrName>ppt_x</p:attrName>
                                        </p:attrNameLst>
                                      </p:cBhvr>
                                      <p:tavLst>
                                        <p:tav tm="0">
                                          <p:val>
                                            <p:strVal val="#ppt_x"/>
                                          </p:val>
                                        </p:tav>
                                        <p:tav tm="100000">
                                          <p:val>
                                            <p:strVal val="#ppt_x"/>
                                          </p:val>
                                        </p:tav>
                                      </p:tavLst>
                                    </p:anim>
                                    <p:anim calcmode="lin" valueType="num">
                                      <p:cBhvr>
                                        <p:cTn id="26"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5" grpId="0" animBg="1"/>
      <p:bldP spid="26"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238550" y="251647"/>
            <a:ext cx="8653930" cy="6417713"/>
            <a:chOff x="874153" y="751173"/>
            <a:chExt cx="7860053"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57200"/>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u-ES" sz="2400" b="1" dirty="0" smtClean="0">
                  <a:solidFill>
                    <a:schemeClr val="bg1"/>
                  </a:solidFill>
                  <a:latin typeface="Calibri" pitchFamily="34" charset="0"/>
                </a:rPr>
                <a:t>Diru-laguntzaren ordainketa</a:t>
              </a:r>
              <a:endParaRPr lang="eu-ES" sz="2400" b="1" dirty="0">
                <a:solidFill>
                  <a:schemeClr val="bg1"/>
                </a:solidFill>
                <a:latin typeface="Calibri" pitchFamily="34" charset="0"/>
                <a:cs typeface="Calibri" pitchFamily="34" charset="0"/>
              </a:endParaRP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820705" y="4829410"/>
              <a:ext cx="913501" cy="1670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9 Flecha derecha"/>
          <p:cNvSpPr/>
          <p:nvPr/>
        </p:nvSpPr>
        <p:spPr>
          <a:xfrm rot="20192037">
            <a:off x="2699700" y="1390107"/>
            <a:ext cx="793683" cy="252496"/>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1" name="10 Flecha derecha"/>
          <p:cNvSpPr/>
          <p:nvPr/>
        </p:nvSpPr>
        <p:spPr>
          <a:xfrm rot="1380498">
            <a:off x="2728440" y="1943980"/>
            <a:ext cx="773114" cy="257125"/>
          </a:xfrm>
          <a:prstGeom prst="right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 name="11 Rectángulo redondeado"/>
          <p:cNvSpPr/>
          <p:nvPr/>
        </p:nvSpPr>
        <p:spPr>
          <a:xfrm>
            <a:off x="3596981" y="1139861"/>
            <a:ext cx="5164305" cy="602122"/>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endParaRPr lang="eu-ES" sz="1200" dirty="0">
              <a:solidFill>
                <a:schemeClr val="dk1"/>
              </a:solidFill>
              <a:latin typeface="Calibri" panose="020F0502020204030204" pitchFamily="34" charset="0"/>
              <a:cs typeface="Calibri" panose="020F0502020204030204" pitchFamily="34" charset="0"/>
            </a:endParaRPr>
          </a:p>
          <a:p>
            <a:endParaRPr lang="eu-ES" sz="1200" dirty="0">
              <a:solidFill>
                <a:schemeClr val="dk1"/>
              </a:solidFill>
              <a:latin typeface="Calibri" panose="020F0502020204030204" pitchFamily="34" charset="0"/>
              <a:cs typeface="Calibri" panose="020F0502020204030204" pitchFamily="34" charset="0"/>
            </a:endParaRPr>
          </a:p>
          <a:p>
            <a:endParaRPr lang="eu-ES" sz="1200" dirty="0">
              <a:solidFill>
                <a:schemeClr val="dk1"/>
              </a:solidFill>
              <a:latin typeface="Calibri" panose="020F0502020204030204" pitchFamily="34" charset="0"/>
              <a:cs typeface="Calibri" panose="020F0502020204030204" pitchFamily="34" charset="0"/>
            </a:endParaRPr>
          </a:p>
          <a:p>
            <a:pPr algn="ctr"/>
            <a:endParaRPr lang="eu-ES" b="1" dirty="0" smtClean="0">
              <a:solidFill>
                <a:schemeClr val="tx1"/>
              </a:solidFill>
              <a:latin typeface="Calibri" panose="020F0502020204030204" pitchFamily="34" charset="0"/>
              <a:cs typeface="Calibri" panose="020F0502020204030204" pitchFamily="34" charset="0"/>
            </a:endParaRPr>
          </a:p>
          <a:p>
            <a:pPr algn="ctr"/>
            <a:r>
              <a:rPr lang="eu-ES" b="1" dirty="0" smtClean="0">
                <a:solidFill>
                  <a:schemeClr val="tx1"/>
                </a:solidFill>
                <a:latin typeface="Calibri" panose="020F0502020204030204" pitchFamily="34" charset="0"/>
              </a:rPr>
              <a:t>1. ordainketa:   % 52</a:t>
            </a:r>
            <a:endParaRPr lang="eu-ES" b="1" dirty="0">
              <a:solidFill>
                <a:schemeClr val="tx1"/>
              </a:solidFill>
              <a:latin typeface="Calibri" panose="020F0502020204030204" pitchFamily="34" charset="0"/>
              <a:cs typeface="Calibri" panose="020F0502020204030204" pitchFamily="34" charset="0"/>
            </a:endParaRPr>
          </a:p>
          <a:p>
            <a:pPr algn="ctr"/>
            <a:r>
              <a:rPr lang="eu-ES" sz="1600" dirty="0" smtClean="0">
                <a:solidFill>
                  <a:schemeClr val="dk1"/>
                </a:solidFill>
                <a:latin typeface="Calibri" panose="020F0502020204030204" pitchFamily="34" charset="0"/>
              </a:rPr>
              <a:t>Diru-laguntza emandako unean(*) </a:t>
            </a:r>
            <a:endParaRPr lang="eu-ES" sz="1600" dirty="0">
              <a:solidFill>
                <a:schemeClr val="dk1"/>
              </a:solidFill>
              <a:latin typeface="Calibri" panose="020F0502020204030204" pitchFamily="34" charset="0"/>
              <a:cs typeface="Calibri" panose="020F0502020204030204" pitchFamily="34" charset="0"/>
            </a:endParaRPr>
          </a:p>
          <a:p>
            <a:endParaRPr lang="eu-ES" sz="1200" dirty="0">
              <a:solidFill>
                <a:schemeClr val="dk1"/>
              </a:solidFill>
              <a:latin typeface="Calibri" panose="020F0502020204030204" pitchFamily="34" charset="0"/>
              <a:cs typeface="Calibri" panose="020F0502020204030204" pitchFamily="34" charset="0"/>
            </a:endParaRPr>
          </a:p>
          <a:p>
            <a:endParaRPr lang="eu-ES" sz="1200" dirty="0">
              <a:solidFill>
                <a:schemeClr val="dk1"/>
              </a:solidFill>
              <a:latin typeface="Calibri" panose="020F0502020204030204" pitchFamily="34" charset="0"/>
              <a:cs typeface="Calibri" panose="020F0502020204030204" pitchFamily="34" charset="0"/>
            </a:endParaRPr>
          </a:p>
          <a:p>
            <a:endParaRPr lang="eu-ES" sz="1200" dirty="0">
              <a:solidFill>
                <a:schemeClr val="dk1"/>
              </a:solidFill>
              <a:latin typeface="Calibri" panose="020F0502020204030204" pitchFamily="34" charset="0"/>
              <a:cs typeface="Calibri" panose="020F0502020204030204" pitchFamily="34" charset="0"/>
            </a:endParaRPr>
          </a:p>
          <a:p>
            <a:r>
              <a:rPr lang="eu-ES" dirty="0" smtClean="0"/>
              <a:t> </a:t>
            </a:r>
          </a:p>
        </p:txBody>
      </p:sp>
      <p:sp>
        <p:nvSpPr>
          <p:cNvPr id="19" name="18 CuadroTexto"/>
          <p:cNvSpPr txBox="1"/>
          <p:nvPr/>
        </p:nvSpPr>
        <p:spPr>
          <a:xfrm>
            <a:off x="548593" y="2636912"/>
            <a:ext cx="8127864" cy="1877437"/>
          </a:xfrm>
          <a:prstGeom prst="rect">
            <a:avLst/>
          </a:prstGeom>
          <a:noFill/>
        </p:spPr>
        <p:txBody>
          <a:bodyPr wrap="square" rtlCol="0">
            <a:spAutoFit/>
          </a:bodyPr>
          <a:lstStyle/>
          <a:p>
            <a:pPr algn="just"/>
            <a:r>
              <a:rPr lang="eu-ES" sz="1200" b="1" i="1" dirty="0" smtClean="0"/>
              <a:t>(*) Lan-kontratuak egiteagatiko diru-laguntzaren eskaerarekin batera, honako dokumentu hauek aurkeztu beharko dira: </a:t>
            </a:r>
            <a:r>
              <a:rPr lang="eu-ES" sz="1200" i="1" dirty="0" smtClean="0"/>
              <a:t>Kontratuaren kopia, identifikazio fiskaleko txartela, enpresa eratu dela ziurtatzen duten eskriturak, senidetasunik ez egoteari buruzko erantzukizunpeko adierazpena, enpresan dauden langileen batezbesteko kopuruaren egiaztapena, bi txostenen bitartez </a:t>
            </a:r>
            <a:r>
              <a:rPr lang="eu-ES" sz="1100" i="1" dirty="0" smtClean="0"/>
              <a:t>(“Alta egoeran dauden langileen batezbesteko plantillaren txostena”, Gizarte Segurantzaren Diruzaintza Nagusiak emana -RED sistemaren bidez eskuratuta-, enpresak EAEn dituen lan-zentroak aintzat hartuta. Txostenetako bat kontratatutako pertsonari enpresan alta eman aurre-aurreko 6 hilabeteei buruzkoa izango da, eta, bestea, kontratazioaren alta egunari buruzkoa</a:t>
            </a:r>
            <a:r>
              <a:rPr lang="eu-ES" sz="1100" i="1" dirty="0" smtClean="0"/>
              <a:t>.</a:t>
            </a:r>
          </a:p>
          <a:p>
            <a:pPr algn="just"/>
            <a:endParaRPr lang="eu-ES" sz="1100" i="1" dirty="0" smtClean="0"/>
          </a:p>
          <a:p>
            <a:pPr algn="just"/>
            <a:r>
              <a:rPr lang="eu-ES" sz="1200" b="1" dirty="0" smtClean="0"/>
              <a:t>Horretaz gain, enpresak zuzenean, prestakuntza-zentroekin lankidetzan, hautatu dituen gazteen kontratuak direnean (7.1a art.): </a:t>
            </a:r>
            <a:r>
              <a:rPr lang="eu-ES" sz="1200" i="1" dirty="0"/>
              <a:t>Aurkeztutako kontratuan adierazitako titulua eskuratu izana egiaztatzen duen agiria eta Kontratua egin den enpresan prestakuntza-aldia egin izana egiaztatzen duen agiria.</a:t>
            </a:r>
            <a:endParaRPr lang="eu-ES" sz="1100" dirty="0"/>
          </a:p>
        </p:txBody>
      </p:sp>
      <p:sp>
        <p:nvSpPr>
          <p:cNvPr id="21" name="20 Rectángulo redondeado"/>
          <p:cNvSpPr/>
          <p:nvPr/>
        </p:nvSpPr>
        <p:spPr>
          <a:xfrm>
            <a:off x="468812" y="1440922"/>
            <a:ext cx="2072778" cy="914400"/>
          </a:xfrm>
          <a:prstGeom prst="roundRect">
            <a:avLst/>
          </a:prstGeom>
          <a:ln>
            <a:solidFill>
              <a:schemeClr val="accent3">
                <a:lumMod val="50000"/>
              </a:schemeClr>
            </a:solidFill>
          </a:ln>
        </p:spPr>
        <p:style>
          <a:lnRef idx="1">
            <a:schemeClr val="accent2"/>
          </a:lnRef>
          <a:fillRef idx="2">
            <a:schemeClr val="accent2"/>
          </a:fillRef>
          <a:effectRef idx="1">
            <a:schemeClr val="accent2"/>
          </a:effectRef>
          <a:fontRef idx="minor">
            <a:schemeClr val="dk1"/>
          </a:fontRef>
        </p:style>
        <p:txBody>
          <a:bodyPr rtlCol="0" anchor="ctr"/>
          <a:lstStyle/>
          <a:p>
            <a:pPr algn="ctr"/>
            <a:r>
              <a:rPr lang="eu-ES" sz="1600" b="1" dirty="0" smtClean="0">
                <a:solidFill>
                  <a:schemeClr val="tx1"/>
                </a:solidFill>
                <a:latin typeface="Courier" pitchFamily="49" charset="0"/>
              </a:rPr>
              <a:t>Enpresak</a:t>
            </a:r>
            <a:endParaRPr lang="eu-ES" sz="1600" b="1" dirty="0">
              <a:solidFill>
                <a:schemeClr val="tx1"/>
              </a:solidFill>
              <a:latin typeface="Courier" pitchFamily="49" charset="0"/>
            </a:endParaRPr>
          </a:p>
        </p:txBody>
      </p:sp>
      <p:sp>
        <p:nvSpPr>
          <p:cNvPr id="18" name="17 CuadroTexto"/>
          <p:cNvSpPr txBox="1"/>
          <p:nvPr/>
        </p:nvSpPr>
        <p:spPr>
          <a:xfrm>
            <a:off x="585232" y="4614072"/>
            <a:ext cx="6981554" cy="677108"/>
          </a:xfrm>
          <a:prstGeom prst="rect">
            <a:avLst/>
          </a:prstGeom>
          <a:noFill/>
        </p:spPr>
        <p:txBody>
          <a:bodyPr wrap="square" rtlCol="0">
            <a:spAutoFit/>
          </a:bodyPr>
          <a:lstStyle/>
          <a:p>
            <a:pPr algn="just"/>
            <a:r>
              <a:rPr lang="eu-ES" sz="1400" b="1" i="1" dirty="0" smtClean="0"/>
              <a:t>(**) </a:t>
            </a:r>
            <a:r>
              <a:rPr lang="eu-ES" sz="1200" b="1" i="1" dirty="0" smtClean="0"/>
              <a:t>Justifikazioa (praktikaldiko kontratuen kasuan, kontratua amaitu eta hilabeteko epean, eta kontratu mugagabeen kasuan, hasi eta urtebete igaro ondoren, eta, betiere, 2019ko abenduaren 19a baino lehen): </a:t>
            </a:r>
            <a:r>
              <a:rPr lang="eu-ES" sz="1200" i="1" dirty="0" smtClean="0"/>
              <a:t>Azken Memoria, zeinak kontratatutako gazteen zerrenda eta kontratuen iraupena jasoko baititu.</a:t>
            </a:r>
            <a:endParaRPr lang="eu-ES" sz="1200" i="1" dirty="0"/>
          </a:p>
        </p:txBody>
      </p:sp>
      <p:sp>
        <p:nvSpPr>
          <p:cNvPr id="20" name="19 Rectángulo redondeado"/>
          <p:cNvSpPr/>
          <p:nvPr/>
        </p:nvSpPr>
        <p:spPr>
          <a:xfrm>
            <a:off x="3596980" y="1819852"/>
            <a:ext cx="5164306" cy="72008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endParaRPr lang="eu-ES" sz="1200" dirty="0">
              <a:solidFill>
                <a:schemeClr val="dk1"/>
              </a:solidFill>
              <a:latin typeface="Calibri" panose="020F0502020204030204" pitchFamily="34" charset="0"/>
              <a:cs typeface="Calibri" panose="020F0502020204030204" pitchFamily="34" charset="0"/>
            </a:endParaRPr>
          </a:p>
          <a:p>
            <a:pPr algn="ctr"/>
            <a:r>
              <a:rPr lang="eu-ES" b="1" dirty="0" smtClean="0">
                <a:solidFill>
                  <a:schemeClr val="dk1"/>
                </a:solidFill>
                <a:latin typeface="Calibri" panose="020F0502020204030204" pitchFamily="34" charset="0"/>
              </a:rPr>
              <a:t>2. ordainketa:   </a:t>
            </a:r>
            <a:r>
              <a:rPr lang="eu-ES" b="1" dirty="0">
                <a:solidFill>
                  <a:schemeClr val="tx1"/>
                </a:solidFill>
                <a:latin typeface="Calibri" panose="020F0502020204030204" pitchFamily="34" charset="0"/>
              </a:rPr>
              <a:t>% </a:t>
            </a:r>
            <a:r>
              <a:rPr lang="eu-ES" b="1" dirty="0" smtClean="0">
                <a:solidFill>
                  <a:schemeClr val="tx1"/>
                </a:solidFill>
                <a:latin typeface="Calibri" panose="020F0502020204030204" pitchFamily="34" charset="0"/>
              </a:rPr>
              <a:t>48</a:t>
            </a:r>
            <a:endParaRPr lang="eu-ES" b="1" dirty="0">
              <a:solidFill>
                <a:schemeClr val="tx1"/>
              </a:solidFill>
              <a:latin typeface="Calibri" panose="020F0502020204030204" pitchFamily="34" charset="0"/>
              <a:cs typeface="Calibri" panose="020F0502020204030204" pitchFamily="34" charset="0"/>
            </a:endParaRPr>
          </a:p>
          <a:p>
            <a:pPr algn="ctr"/>
            <a:r>
              <a:rPr lang="eu-ES" sz="1600" dirty="0" smtClean="0">
                <a:latin typeface="Calibri" panose="020F0502020204030204" pitchFamily="34" charset="0"/>
              </a:rPr>
              <a:t>edo justifikazioari dagokion zenbatekoa </a:t>
            </a:r>
            <a:r>
              <a:rPr lang="eu-ES" sz="1400" dirty="0" smtClean="0">
                <a:solidFill>
                  <a:schemeClr val="dk1"/>
                </a:solidFill>
                <a:latin typeface="Calibri" panose="020F0502020204030204" pitchFamily="34" charset="0"/>
              </a:rPr>
              <a:t>(**)</a:t>
            </a:r>
            <a:endParaRPr lang="eu-ES" sz="1200" dirty="0">
              <a:solidFill>
                <a:schemeClr val="dk1"/>
              </a:solidFill>
              <a:latin typeface="Calibri" panose="020F0502020204030204" pitchFamily="34" charset="0"/>
              <a:cs typeface="Calibri" panose="020F0502020204030204" pitchFamily="34" charset="0"/>
            </a:endParaRPr>
          </a:p>
          <a:p>
            <a:r>
              <a:rPr lang="eu-ES" dirty="0" smtClean="0"/>
              <a:t> </a:t>
            </a:r>
          </a:p>
        </p:txBody>
      </p:sp>
      <p:sp>
        <p:nvSpPr>
          <p:cNvPr id="23" name="22 CuadroTexto"/>
          <p:cNvSpPr txBox="1"/>
          <p:nvPr/>
        </p:nvSpPr>
        <p:spPr>
          <a:xfrm>
            <a:off x="5724129" y="6344125"/>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24" name="23 CuadroTexto"/>
          <p:cNvSpPr txBox="1"/>
          <p:nvPr/>
        </p:nvSpPr>
        <p:spPr>
          <a:xfrm>
            <a:off x="2150049" y="633388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6" name="5 Marcador de número de diapositiva"/>
          <p:cNvSpPr>
            <a:spLocks noGrp="1"/>
          </p:cNvSpPr>
          <p:nvPr>
            <p:ph type="sldNum" sz="quarter" idx="12"/>
          </p:nvPr>
        </p:nvSpPr>
        <p:spPr/>
        <p:txBody>
          <a:bodyPr/>
          <a:lstStyle/>
          <a:p>
            <a:fld id="{5FA25257-BB30-4C73-996F-3D6F1594CD55}" type="slidenum">
              <a:rPr lang="es-ES" smtClean="0"/>
              <a:t>8</a:t>
            </a:fld>
            <a:endParaRPr lang="es-ES"/>
          </a:p>
        </p:txBody>
      </p:sp>
    </p:spTree>
    <p:extLst>
      <p:ext uri="{BB962C8B-B14F-4D97-AF65-F5344CB8AC3E}">
        <p14:creationId xmlns:p14="http://schemas.microsoft.com/office/powerpoint/2010/main" val="7147747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98579" y="302498"/>
            <a:ext cx="8482685" cy="6320520"/>
            <a:chOff x="874153" y="751173"/>
            <a:chExt cx="7860052" cy="5757987"/>
          </a:xfrm>
        </p:grpSpPr>
        <p:pic>
          <p:nvPicPr>
            <p:cNvPr id="4" name="Picture 8" descr="\\paofimatica\tomas\Papeleria LANBIDE\PAPELERIA-LANBIDE\LOGOTIPOS\New Lanbide\WMF\Lanbide_CL.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4153" y="5989259"/>
              <a:ext cx="1167940" cy="5199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5" descr="OK Tira azul_oscuro"/>
            <p:cNvPicPr>
              <a:picLocks noChangeArrowheads="1"/>
            </p:cNvPicPr>
            <p:nvPr/>
          </p:nvPicPr>
          <p:blipFill>
            <a:blip r:embed="rId3">
              <a:duotone>
                <a:prstClr val="black"/>
                <a:schemeClr val="accent1">
                  <a:tint val="45000"/>
                  <a:satMod val="400000"/>
                </a:schemeClr>
              </a:duotone>
              <a:extLst>
                <a:ext uri="{BEBA8EAE-BF5A-486C-A8C5-ECC9F3942E4B}">
                  <a14:imgProps xmlns:a14="http://schemas.microsoft.com/office/drawing/2010/main">
                    <a14:imgLayer r:embed="rId4">
                      <a14:imgEffect>
                        <a14:artisticCrisscrossEtching/>
                      </a14:imgEffect>
                      <a14:imgEffect>
                        <a14:saturation sat="66000"/>
                      </a14:imgEffect>
                    </a14:imgLayer>
                  </a14:imgProps>
                </a:ext>
                <a:ext uri="{28A0092B-C50C-407E-A947-70E740481C1C}">
                  <a14:useLocalDpi xmlns:a14="http://schemas.microsoft.com/office/drawing/2010/main" val="0"/>
                </a:ext>
              </a:extLst>
            </a:blip>
            <a:srcRect t="65685" r="-47"/>
            <a:stretch>
              <a:fillRect/>
            </a:stretch>
          </p:blipFill>
          <p:spPr bwMode="auto">
            <a:xfrm>
              <a:off x="2144332" y="6140759"/>
              <a:ext cx="6532126" cy="349151"/>
            </a:xfrm>
            <a:prstGeom prst="rect">
              <a:avLst/>
            </a:prstGeom>
            <a:no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a:ext uri="{909E8E84-426E-40DD-AFC4-6F175D3DCCD1}">
                <a14:hiddenFill xmlns:a14="http://schemas.microsoft.com/office/drawing/2010/main">
                  <a:solidFill>
                    <a:srgbClr val="FFFFFF"/>
                  </a:solidFill>
                </a14:hiddenFill>
              </a:ext>
            </a:extLst>
          </p:spPr>
        </p:pic>
        <p:sp>
          <p:nvSpPr>
            <p:cNvPr id="15" name="Text Box 5"/>
            <p:cNvSpPr txBox="1">
              <a:spLocks noChangeArrowheads="1"/>
            </p:cNvSpPr>
            <p:nvPr/>
          </p:nvSpPr>
          <p:spPr bwMode="auto">
            <a:xfrm>
              <a:off x="1513445" y="751173"/>
              <a:ext cx="7163012" cy="461665"/>
            </a:xfrm>
            <a:prstGeom prst="rect">
              <a:avLst/>
            </a:prstGeom>
            <a:solidFill>
              <a:schemeClr val="tx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0"/>
              <a:r>
                <a:rPr lang="eu-ES" sz="2400" b="1" dirty="0">
                  <a:solidFill>
                    <a:schemeClr val="bg1"/>
                  </a:solidFill>
                  <a:latin typeface="+mn-lt"/>
                </a:rPr>
                <a:t>Enpresa onuradunen obligazioak </a:t>
              </a:r>
            </a:p>
          </p:txBody>
        </p:sp>
        <p:pic>
          <p:nvPicPr>
            <p:cNvPr id="16" name="Picture 6" descr="cuadrado verde 2 copia"/>
            <p:cNvPicPr>
              <a:picLocks noChangeAspect="1" noChangeArrowheads="1"/>
            </p:cNvPicPr>
            <p:nvPr/>
          </p:nvPicPr>
          <p:blipFill>
            <a:blip r:embed="rId5">
              <a:extLst>
                <a:ext uri="{BEBA8EAE-BF5A-486C-A8C5-ECC9F3942E4B}">
                  <a14:imgProps xmlns:a14="http://schemas.microsoft.com/office/drawing/2010/main">
                    <a14:imgLayer r:embed="rId6">
                      <a14:imgEffect>
                        <a14:sharpenSoften amount="74000"/>
                      </a14:imgEffect>
                      <a14:imgEffect>
                        <a14:colorTemperature colorTemp="5300"/>
                      </a14:imgEffect>
                    </a14:imgLayer>
                  </a14:imgProps>
                </a:ext>
                <a:ext uri="{28A0092B-C50C-407E-A947-70E740481C1C}">
                  <a14:useLocalDpi xmlns:a14="http://schemas.microsoft.com/office/drawing/2010/main" val="0"/>
                </a:ext>
              </a:extLst>
            </a:blip>
            <a:srcRect/>
            <a:stretch>
              <a:fillRect/>
            </a:stretch>
          </p:blipFill>
          <p:spPr bwMode="auto">
            <a:xfrm>
              <a:off x="984187" y="751174"/>
              <a:ext cx="473936" cy="457200"/>
            </a:xfrm>
            <a:prstGeom prst="rect">
              <a:avLst/>
            </a:prstGeom>
            <a:solidFill>
              <a:srgbClr val="42632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a:extLst/>
          </p:spPr>
          <p:style>
            <a:lnRef idx="0">
              <a:scrgbClr r="0" g="0" b="0"/>
            </a:lnRef>
            <a:fillRef idx="1001">
              <a:schemeClr val="lt2"/>
            </a:fillRef>
            <a:effectRef idx="0">
              <a:scrgbClr r="0" g="0" b="0"/>
            </a:effectRef>
            <a:fontRef idx="major"/>
          </p:style>
        </p:pic>
        <p:pic>
          <p:nvPicPr>
            <p:cNvPr id="17" name="Picture 3" descr="Chico chica copia"/>
            <p:cNvPicPr>
              <a:picLocks noChangeAspect="1" noChangeArrowheads="1"/>
            </p:cNvPicPr>
            <p:nvPr/>
          </p:nvPicPr>
          <p:blipFill>
            <a:blip r:embed="rId7" cstate="print">
              <a:extLst>
                <a:ext uri="{28A0092B-C50C-407E-A947-70E740481C1C}">
                  <a14:useLocalDpi xmlns:a14="http://schemas.microsoft.com/office/drawing/2010/main" val="0"/>
                </a:ext>
              </a:extLst>
            </a:blip>
            <a:srcRect l="4106" b="1329"/>
            <a:stretch>
              <a:fillRect/>
            </a:stretch>
          </p:blipFill>
          <p:spPr bwMode="auto">
            <a:xfrm flipH="1">
              <a:off x="7967337" y="4714600"/>
              <a:ext cx="766868" cy="17849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7 CuadroTexto"/>
          <p:cNvSpPr txBox="1"/>
          <p:nvPr/>
        </p:nvSpPr>
        <p:spPr>
          <a:xfrm>
            <a:off x="493714" y="828471"/>
            <a:ext cx="7683378" cy="5170646"/>
          </a:xfrm>
          <a:prstGeom prst="rect">
            <a:avLst/>
          </a:prstGeom>
          <a:noFill/>
        </p:spPr>
        <p:txBody>
          <a:bodyPr wrap="square" rtlCol="0">
            <a:spAutoFit/>
          </a:bodyPr>
          <a:lstStyle/>
          <a:p>
            <a:r>
              <a:rPr lang="eu-ES" sz="1100" b="1" dirty="0"/>
              <a:t>1.- Oro har,</a:t>
            </a:r>
            <a:r>
              <a:rPr lang="eu-ES" sz="1100" dirty="0"/>
              <a:t> Diru-laguntzei buruzko azaroaren 17ko 38/2003 Lege Orokorraren 14. eta 46. artikuluetan eta azaroaren 11ko 1/1997 Legegintzako Dekretuak onartutako Euskal Autonomia Erkidegoko Ogasun Nagusiaren antolarauei buruzko Legearen Testu Bateginaren 50.2 artikuluetan ezarritako </a:t>
            </a:r>
            <a:r>
              <a:rPr lang="eu-ES" sz="1100" dirty="0" smtClean="0"/>
              <a:t>obligazioak </a:t>
            </a:r>
            <a:r>
              <a:rPr lang="eu-ES" sz="1100" dirty="0"/>
              <a:t>betetzea.</a:t>
            </a:r>
          </a:p>
          <a:p>
            <a:pPr lvl="0" algn="just"/>
            <a:endParaRPr lang="eu-ES" sz="1100" dirty="0" smtClean="0"/>
          </a:p>
          <a:p>
            <a:pPr lvl="0" algn="just"/>
            <a:r>
              <a:rPr lang="eu-ES" sz="1100" b="1" dirty="0" smtClean="0">
                <a:solidFill>
                  <a:srgbClr val="000000"/>
                </a:solidFill>
              </a:rPr>
              <a:t>Bereziki,</a:t>
            </a:r>
            <a:r>
              <a:rPr lang="eu-ES" sz="1100" dirty="0" smtClean="0">
                <a:solidFill>
                  <a:srgbClr val="000000"/>
                </a:solidFill>
              </a:rPr>
              <a:t> honako hauek:</a:t>
            </a:r>
          </a:p>
          <a:p>
            <a:pPr lvl="0" algn="just"/>
            <a:endParaRPr lang="eu-ES" sz="1100" dirty="0" smtClean="0">
              <a:solidFill>
                <a:srgbClr val="000000"/>
              </a:solidFill>
            </a:endParaRPr>
          </a:p>
          <a:p>
            <a:pPr marL="361950" indent="-184150" algn="just">
              <a:buAutoNum type="alphaLcParenR"/>
            </a:pPr>
            <a:r>
              <a:rPr lang="eu-ES" sz="1100" dirty="0" smtClean="0"/>
              <a:t>7.1.a) artikuluan jasotako hautaketa-prozeduraren bidez kontratuak egin behar dituzten enpresek, kontratua egin aurretik, kontratatuko den pertsonak ikasketak egin dituen prestakuntza-zentrora joko du, ikastetxeak egiazta dezan 5.1 eta 5.2.a) artikuluetan ezarritako baldintzak eta 13.5 artikuluan adierazitako prozesuaren kudeaketa eta jarraipenaren gainerako xehetasunak betetzen direla. </a:t>
            </a:r>
          </a:p>
          <a:p>
            <a:pPr marL="361950" indent="-184150" algn="just">
              <a:buAutoNum type="alphaLcParenR"/>
            </a:pPr>
            <a:r>
              <a:rPr lang="eu-ES" sz="1100" dirty="0" smtClean="0"/>
              <a:t>7.1.b) artikuluan jasotako hautaketa-prozeduraren bidez kontratuak egin behar dituzten enpresek enplegu-eskaintzak kudeatzeko eskaera aurkeztu behar dute Lanbide-Euskal Enplegu Zerbitzuan edo haren kolaboratzaile den entitate baten bitartez. </a:t>
            </a:r>
          </a:p>
          <a:p>
            <a:pPr marL="406400" indent="-228600" algn="just">
              <a:buAutoNum type="alphaLcParenR" startAt="3"/>
            </a:pPr>
            <a:r>
              <a:rPr lang="eu-ES" sz="1100" dirty="0" smtClean="0"/>
              <a:t>Diru-laguntza jasotzea eragin duen jarduera gauzatzea. </a:t>
            </a:r>
          </a:p>
          <a:p>
            <a:pPr marL="406400" indent="-228600" algn="just">
              <a:buAutoNum type="alphaLcParenR" startAt="3"/>
            </a:pPr>
            <a:r>
              <a:rPr lang="eu-ES" sz="1100" dirty="0" smtClean="0"/>
              <a:t>Plantillaren enplegu-mailari eustea 9. artikuluan adierazitako kontratuen gutxieneko iraunaldian. </a:t>
            </a:r>
          </a:p>
          <a:p>
            <a:pPr marL="406400" indent="-228600" algn="just">
              <a:buAutoNum type="alphaLcParenR" startAt="3"/>
            </a:pPr>
            <a:r>
              <a:rPr lang="eu-ES" sz="1100" dirty="0" smtClean="0"/>
              <a:t>Lanbide-Euskal Enplegu Zerbitzuan justifikatzea laguntzak emateko edo laguntzez gozatzeko betebeharrak eta baldintzak bete direla. </a:t>
            </a:r>
          </a:p>
          <a:p>
            <a:pPr marL="406400" indent="-228600" algn="just">
              <a:buAutoNum type="alphaLcParenR" startAt="3"/>
            </a:pPr>
            <a:r>
              <a:rPr lang="eu-ES" sz="1100" dirty="0" smtClean="0"/>
              <a:t>Honako hauen egiaztatze-jarduketei baiezkoa ematea: Lanbide-Euskal Enplegu Zerbitzua, Enpleguko eta Gizarte Politiketako Saila, Ogasun eta Ekonomia Saileko Kontrol Ekonomikoko Bulegoa, Herri Kontuen Euskal Epaitegia, eta Europako funtsen kontrol-instantziak. Diruz lagundu daitezkeen gastuek Europako Gizarte Funtserako aukeratuak izateko baldintzak beteko badituzte, entitate onuradunean gastuaren kontabilitate-erregistro bat eraman behar da, aparteko kontabilitate-identifikazio batekin eta kontabilitate-kode egoki batekin.</a:t>
            </a:r>
          </a:p>
          <a:p>
            <a:pPr marL="406400" indent="-228600" algn="just">
              <a:buAutoNum type="alphaLcParenR" startAt="3"/>
            </a:pPr>
            <a:r>
              <a:rPr lang="eu-ES" sz="1100" dirty="0" smtClean="0"/>
              <a:t>Helburu berberarekin beste edozein administrazio publiko edo erakunde publiko nahiz pribatutatik diru-laguntzak edo laguntzak jasoz gero, horren berri ematea Lanbide-Euskal Enplegu Zerbitzuari. </a:t>
            </a:r>
          </a:p>
          <a:p>
            <a:pPr marL="406400" indent="-228600" algn="just">
              <a:buAutoNum type="alphaLcParenR" startAt="3"/>
            </a:pPr>
            <a:r>
              <a:rPr lang="eu-ES" sz="1100" dirty="0" smtClean="0"/>
              <a:t>Lanbide-Euskal Enplegu Zerbitzuari jakinaraztea diru-laguntza emateko kontuan izan den edozein baldintzaren aldaketa, baita diruz lagundutako jardueren xedeari edo izaerari nabarmenki eragiten dion edozein gertakizun ere. </a:t>
            </a:r>
          </a:p>
          <a:p>
            <a:pPr marL="406400" indent="-228600" algn="just">
              <a:buAutoNum type="alphaLcParenR" startAt="3"/>
            </a:pPr>
            <a:r>
              <a:rPr lang="eu-ES" sz="1100" dirty="0" smtClean="0"/>
              <a:t>Lanbide-Euskal Enplegu Zerbitzuari laguntzea jarduera horien-egiaztapen, -jarraipen eta kontrol-prozeduretan. </a:t>
            </a:r>
          </a:p>
          <a:p>
            <a:pPr marL="361950" indent="-184150">
              <a:buAutoNum type="alphaLcParenR"/>
            </a:pPr>
            <a:endParaRPr lang="eu-ES" sz="1000" dirty="0"/>
          </a:p>
          <a:p>
            <a:pPr marL="228600" indent="-228600">
              <a:buAutoNum type="alphaLcParenR"/>
            </a:pPr>
            <a:endParaRPr lang="eu-ES" sz="1000" dirty="0" smtClean="0"/>
          </a:p>
          <a:p>
            <a:pPr marL="182563" algn="just"/>
            <a:endParaRPr lang="eu-ES" sz="1000" dirty="0"/>
          </a:p>
          <a:p>
            <a:pPr algn="just"/>
            <a:endParaRPr lang="eu-ES" sz="300" b="1" dirty="0" smtClean="0">
              <a:solidFill>
                <a:srgbClr val="000000"/>
              </a:solidFill>
            </a:endParaRPr>
          </a:p>
        </p:txBody>
      </p:sp>
      <p:sp>
        <p:nvSpPr>
          <p:cNvPr id="10" name="9 CuadroTexto"/>
          <p:cNvSpPr txBox="1"/>
          <p:nvPr/>
        </p:nvSpPr>
        <p:spPr>
          <a:xfrm>
            <a:off x="5810187" y="6195383"/>
            <a:ext cx="2952328" cy="276999"/>
          </a:xfrm>
          <a:prstGeom prst="rect">
            <a:avLst/>
          </a:prstGeom>
          <a:noFill/>
        </p:spPr>
        <p:txBody>
          <a:bodyPr wrap="square" rtlCol="0">
            <a:spAutoFit/>
          </a:bodyPr>
          <a:lstStyle/>
          <a:p>
            <a:r>
              <a:rPr lang="eu-ES" sz="1200" dirty="0" smtClean="0">
                <a:solidFill>
                  <a:schemeClr val="bg1"/>
                </a:solidFill>
              </a:rPr>
              <a:t>LEHEN AUKERA PROGRAMA</a:t>
            </a:r>
            <a:endParaRPr lang="eu-ES" sz="1200" dirty="0">
              <a:solidFill>
                <a:schemeClr val="bg1"/>
              </a:solidFill>
            </a:endParaRPr>
          </a:p>
        </p:txBody>
      </p:sp>
      <p:sp>
        <p:nvSpPr>
          <p:cNvPr id="11" name="10 CuadroTexto"/>
          <p:cNvSpPr txBox="1"/>
          <p:nvPr/>
        </p:nvSpPr>
        <p:spPr>
          <a:xfrm>
            <a:off x="2144332" y="6185292"/>
            <a:ext cx="1925960" cy="276999"/>
          </a:xfrm>
          <a:prstGeom prst="rect">
            <a:avLst/>
          </a:prstGeom>
          <a:noFill/>
        </p:spPr>
        <p:txBody>
          <a:bodyPr wrap="square" rtlCol="0">
            <a:spAutoFit/>
          </a:bodyPr>
          <a:lstStyle/>
          <a:p>
            <a:r>
              <a:rPr lang="eu-ES" sz="1200" dirty="0" smtClean="0">
                <a:solidFill>
                  <a:schemeClr val="bg1"/>
                </a:solidFill>
              </a:rPr>
              <a:t>www.lanbide.euskadi.eus</a:t>
            </a:r>
            <a:endParaRPr lang="eu-ES" sz="1200" dirty="0">
              <a:solidFill>
                <a:schemeClr val="bg1"/>
              </a:solidFill>
            </a:endParaRPr>
          </a:p>
        </p:txBody>
      </p:sp>
      <p:sp>
        <p:nvSpPr>
          <p:cNvPr id="3" name="2 Marcador de número de diapositiva"/>
          <p:cNvSpPr>
            <a:spLocks noGrp="1"/>
          </p:cNvSpPr>
          <p:nvPr>
            <p:ph type="sldNum" sz="quarter" idx="12"/>
          </p:nvPr>
        </p:nvSpPr>
        <p:spPr/>
        <p:txBody>
          <a:bodyPr/>
          <a:lstStyle/>
          <a:p>
            <a:fld id="{5FA25257-BB30-4C73-996F-3D6F1594CD55}" type="slidenum">
              <a:rPr lang="es-ES" smtClean="0"/>
              <a:t>9</a:t>
            </a:fld>
            <a:endParaRPr lang="es-ES"/>
          </a:p>
        </p:txBody>
      </p:sp>
    </p:spTree>
    <p:extLst>
      <p:ext uri="{BB962C8B-B14F-4D97-AF65-F5344CB8AC3E}">
        <p14:creationId xmlns:p14="http://schemas.microsoft.com/office/powerpoint/2010/main" val="177949267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3792</TotalTime>
  <Words>1639</Words>
  <Application>Microsoft Office PowerPoint</Application>
  <PresentationFormat>Presentación en pantalla (4:3)</PresentationFormat>
  <Paragraphs>220</Paragraphs>
  <Slides>10</Slides>
  <Notes>2</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Oficina Territorial Gipuzkoa</dc:creator>
  <cp:keywords>LEHEN AUKERA 2016</cp:keywords>
  <cp:lastModifiedBy>Zarandona De La Torre, Koldo</cp:lastModifiedBy>
  <cp:revision>255</cp:revision>
  <cp:lastPrinted>2016-04-14T06:49:01Z</cp:lastPrinted>
  <dcterms:created xsi:type="dcterms:W3CDTF">2014-03-27T08:29:19Z</dcterms:created>
  <dcterms:modified xsi:type="dcterms:W3CDTF">2018-10-09T08:39:19Z</dcterms:modified>
</cp:coreProperties>
</file>